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33"/>
  </p:notesMasterIdLst>
  <p:sldIdLst>
    <p:sldId id="323" r:id="rId2"/>
    <p:sldId id="291" r:id="rId3"/>
    <p:sldId id="292" r:id="rId4"/>
    <p:sldId id="293" r:id="rId5"/>
    <p:sldId id="294" r:id="rId6"/>
    <p:sldId id="295" r:id="rId7"/>
    <p:sldId id="296" r:id="rId8"/>
    <p:sldId id="297" r:id="rId9"/>
    <p:sldId id="298" r:id="rId10"/>
    <p:sldId id="299" r:id="rId11"/>
    <p:sldId id="328" r:id="rId12"/>
    <p:sldId id="300" r:id="rId13"/>
    <p:sldId id="301" r:id="rId14"/>
    <p:sldId id="302" r:id="rId15"/>
    <p:sldId id="303" r:id="rId16"/>
    <p:sldId id="304" r:id="rId17"/>
    <p:sldId id="305" r:id="rId18"/>
    <p:sldId id="306" r:id="rId19"/>
    <p:sldId id="307" r:id="rId20"/>
    <p:sldId id="310" r:id="rId21"/>
    <p:sldId id="311" r:id="rId22"/>
    <p:sldId id="314" r:id="rId23"/>
    <p:sldId id="316" r:id="rId24"/>
    <p:sldId id="317" r:id="rId25"/>
    <p:sldId id="318" r:id="rId26"/>
    <p:sldId id="320" r:id="rId27"/>
    <p:sldId id="321" r:id="rId28"/>
    <p:sldId id="325" r:id="rId29"/>
    <p:sldId id="326" r:id="rId30"/>
    <p:sldId id="327" r:id="rId31"/>
    <p:sldId id="32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4660"/>
  </p:normalViewPr>
  <p:slideViewPr>
    <p:cSldViewPr>
      <p:cViewPr>
        <p:scale>
          <a:sx n="82" d="100"/>
          <a:sy n="82" d="100"/>
        </p:scale>
        <p:origin x="-180"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8DD92-FF73-4842-93A7-F3585EDDAA9E}" type="datetimeFigureOut">
              <a:rPr lang="en-US" smtClean="0"/>
              <a:pPr/>
              <a:t>7/30/2018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AE4785-98CA-4A9F-A438-FB516BB2713E}" type="slidenum">
              <a:rPr lang="en-US" smtClean="0"/>
              <a:pPr/>
              <a:t>‹#›</a:t>
            </a:fld>
            <a:endParaRPr lang="en-US"/>
          </a:p>
        </p:txBody>
      </p:sp>
    </p:spTree>
    <p:extLst>
      <p:ext uri="{BB962C8B-B14F-4D97-AF65-F5344CB8AC3E}">
        <p14:creationId xmlns:p14="http://schemas.microsoft.com/office/powerpoint/2010/main" val="551007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8" name="Slide Number Placeholder 7"/>
          <p:cNvSpPr>
            <a:spLocks noGrp="1"/>
          </p:cNvSpPr>
          <p:nvPr>
            <p:ph type="sldNum" sz="quarter" idx="11"/>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
        <p:nvSpPr>
          <p:cNvPr id="9" name="Footer Placeholder 8"/>
          <p:cNvSpPr>
            <a:spLocks noGrp="1"/>
          </p:cNvSpPr>
          <p:nvPr>
            <p:ph type="ftr" sz="quarter" idx="12"/>
          </p:nvPr>
        </p:nvSpPr>
        <p:spPr>
          <a:xfrm>
            <a:off x="878887" y="6356351"/>
            <a:ext cx="3797300" cy="365125"/>
          </a:xfrm>
          <a:prstGeom prst="rect">
            <a:avLst/>
          </a:prstGeom>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5" name="Footer Placeholder 4"/>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5" name="Footer Placeholder 4"/>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400" b="1">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vl7pPr>
              <a:defRPr/>
            </a:lvl7pPr>
            <a:lvl8pPr>
              <a:defRPr/>
            </a:lvl8pPr>
            <a:lvl9pP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5" name="Footer Placeholder 4"/>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5" name="Footer Placeholder 4"/>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6" name="Footer Placeholder 5"/>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8" name="Footer Placeholder 7"/>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
        <p:nvSpPr>
          <p:cNvPr id="11" name="Content Placeholder 10"/>
          <p:cNvSpPr>
            <a:spLocks noGrp="1"/>
          </p:cNvSpPr>
          <p:nvPr>
            <p:ph sz="quarter" idx="13"/>
          </p:nvPr>
        </p:nvSpPr>
        <p:spPr>
          <a:xfrm>
            <a:off x="609600" y="2212848"/>
            <a:ext cx="5388864"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4" name="Footer Placeholder 3"/>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3" name="Footer Placeholder 2"/>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6" name="Footer Placeholder 5"/>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8484463" y="6356351"/>
            <a:ext cx="2781300" cy="365125"/>
          </a:xfrm>
          <a:prstGeom prst="rect">
            <a:avLst/>
          </a:prstGeom>
        </p:spPr>
        <p:txBody>
          <a:bodyPr/>
          <a:lstStyle/>
          <a:p>
            <a:fld id="{48A87A34-81AB-432B-8DAE-1953F412C126}" type="datetimeFigureOut">
              <a:rPr lang="en-US" smtClean="0"/>
              <a:pPr/>
              <a:t>7/30/2018</a:t>
            </a:fld>
            <a:endParaRPr lang="en-US" dirty="0"/>
          </a:p>
        </p:txBody>
      </p:sp>
      <p:sp>
        <p:nvSpPr>
          <p:cNvPr id="6" name="Footer Placeholder 5"/>
          <p:cNvSpPr>
            <a:spLocks noGrp="1"/>
          </p:cNvSpPr>
          <p:nvPr>
            <p:ph type="ftr" sz="quarter" idx="11"/>
          </p:nvPr>
        </p:nvSpPr>
        <p:spPr>
          <a:xfrm>
            <a:off x="878887" y="6356351"/>
            <a:ext cx="37973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1391038" y="6356351"/>
            <a:ext cx="749300" cy="365125"/>
          </a:xfrm>
          <a:prstGeom prst="rect">
            <a:avLst/>
          </a:prstGeom>
        </p:spPr>
        <p:txBody>
          <a:bodyPr/>
          <a:lstStyle/>
          <a:p>
            <a:fld id="{6D22F896-40B5-4ADD-8801-0D06FADFA0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04800"/>
            <a:ext cx="10972800" cy="762000"/>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2400" b="1" kern="1200">
          <a:solidFill>
            <a:schemeClr val="tx2"/>
          </a:solidFill>
          <a:effectLst/>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Courier New" pitchFamily="49" charset="0"/>
        <a:buChar char="o"/>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Courier New" pitchFamily="49" charset="0"/>
        <a:buChar char="o"/>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ceo@ipaicmai.i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ack and white background team lineup image."/>
          <p:cNvPicPr>
            <a:picLocks noChangeAspect="1"/>
          </p:cNvPicPr>
          <p:nvPr/>
        </p:nvPicPr>
        <p:blipFill rotWithShape="1">
          <a:blip r:embed="rId2" cstate="print">
            <a:alphaModFix amt="10000"/>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a:stretch/>
        </p:blipFill>
        <p:spPr>
          <a:xfrm>
            <a:off x="152400" y="-21608"/>
            <a:ext cx="12192000" cy="6857999"/>
          </a:xfrm>
          <a:prstGeom prst="rect">
            <a:avLst/>
          </a:prstGeom>
        </p:spPr>
      </p:pic>
      <p:sp>
        <p:nvSpPr>
          <p:cNvPr id="2" name="Title 1"/>
          <p:cNvSpPr>
            <a:spLocks noGrp="1"/>
          </p:cNvSpPr>
          <p:nvPr>
            <p:ph type="title"/>
          </p:nvPr>
        </p:nvSpPr>
        <p:spPr>
          <a:xfrm>
            <a:off x="609600" y="304800"/>
            <a:ext cx="10972800" cy="3657600"/>
          </a:xfrm>
        </p:spPr>
        <p:txBody>
          <a:bodyPr/>
          <a:lstStyle/>
          <a:p>
            <a:r>
              <a:rPr lang="en-US" sz="3600" b="1" dirty="0">
                <a:solidFill>
                  <a:srgbClr val="00B050"/>
                </a:solidFill>
              </a:rPr>
              <a:t>Insolvency &amp; Bankruptcy Code, </a:t>
            </a:r>
            <a:r>
              <a:rPr lang="en-US" sz="3600" b="1" dirty="0" smtClean="0">
                <a:solidFill>
                  <a:srgbClr val="00B050"/>
                </a:solidFill>
              </a:rPr>
              <a:t>2016</a:t>
            </a:r>
            <a:r>
              <a:rPr lang="en-US" sz="4800" dirty="0" smtClean="0"/>
              <a:t/>
            </a:r>
            <a:br>
              <a:rPr lang="en-US" sz="4800" dirty="0" smtClean="0"/>
            </a:br>
            <a:r>
              <a:rPr lang="en-US" sz="2800" b="1" i="1" dirty="0" smtClean="0"/>
              <a:t>Gateway </a:t>
            </a:r>
            <a:r>
              <a:rPr lang="en-US" sz="2800" b="1" i="1" dirty="0"/>
              <a:t>of </a:t>
            </a:r>
            <a:r>
              <a:rPr lang="en-US" sz="2800" b="1" i="1" dirty="0" smtClean="0"/>
              <a:t>Professional Opportunities </a:t>
            </a:r>
            <a:r>
              <a:rPr lang="en-US" sz="2800" b="1" i="1" dirty="0"/>
              <a:t/>
            </a:r>
            <a:br>
              <a:rPr lang="en-US" sz="2800" b="1" i="1" dirty="0"/>
            </a:br>
            <a:r>
              <a:rPr lang="en-US" sz="2800" b="1" i="1" dirty="0"/>
              <a:t>   for CMAs</a:t>
            </a:r>
            <a:endParaRPr lang="en-US" sz="2800" dirty="0"/>
          </a:p>
        </p:txBody>
      </p:sp>
      <p:sp>
        <p:nvSpPr>
          <p:cNvPr id="4" name="Subtitle 2"/>
          <p:cNvSpPr txBox="1">
            <a:spLocks/>
          </p:cNvSpPr>
          <p:nvPr/>
        </p:nvSpPr>
        <p:spPr>
          <a:xfrm>
            <a:off x="914400" y="4419600"/>
            <a:ext cx="10363200" cy="1219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a:buNone/>
            </a:pPr>
            <a:r>
              <a:rPr lang="en-US" sz="2800" b="1" dirty="0" smtClean="0">
                <a:solidFill>
                  <a:srgbClr val="C00000"/>
                </a:solidFill>
              </a:rPr>
              <a:t>Dr. S. K. Gupta</a:t>
            </a:r>
          </a:p>
          <a:p>
            <a:pPr marL="0" indent="0" algn="ctr">
              <a:buNone/>
            </a:pPr>
            <a:r>
              <a:rPr lang="en-US" b="1" dirty="0" smtClean="0">
                <a:solidFill>
                  <a:srgbClr val="C00000"/>
                </a:solidFill>
              </a:rPr>
              <a:t>(Managing Director and Chief Executive Officer)</a:t>
            </a:r>
          </a:p>
          <a:p>
            <a:pPr marL="0" indent="0" algn="ctr">
              <a:buNone/>
            </a:pPr>
            <a:r>
              <a:rPr lang="en-US" b="1" dirty="0">
                <a:solidFill>
                  <a:srgbClr val="00B050"/>
                </a:solidFill>
              </a:rPr>
              <a:t>I</a:t>
            </a:r>
            <a:r>
              <a:rPr lang="en-US" b="1" dirty="0" smtClean="0">
                <a:solidFill>
                  <a:srgbClr val="00B050"/>
                </a:solidFill>
              </a:rPr>
              <a:t>nsolvency Professional Agency of Institute of Cost Accountants of India</a:t>
            </a:r>
            <a:endParaRPr lang="en-US" b="1" dirty="0">
              <a:solidFill>
                <a:srgbClr val="00B050"/>
              </a:solidFill>
            </a:endParaRPr>
          </a:p>
        </p:txBody>
      </p:sp>
    </p:spTree>
    <p:extLst>
      <p:ext uri="{BB962C8B-B14F-4D97-AF65-F5344CB8AC3E}">
        <p14:creationId xmlns:p14="http://schemas.microsoft.com/office/powerpoint/2010/main" val="222931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FOR CMAS</a:t>
            </a:r>
            <a:endParaRPr lang="en-US" dirty="0"/>
          </a:p>
        </p:txBody>
      </p:sp>
      <p:sp>
        <p:nvSpPr>
          <p:cNvPr id="4" name="Content Placeholder 3"/>
          <p:cNvSpPr txBox="1">
            <a:spLocks noGrp="1"/>
          </p:cNvSpPr>
          <p:nvPr>
            <p:ph idx="1"/>
          </p:nvPr>
        </p:nvSpPr>
        <p:spPr>
          <a:xfrm>
            <a:off x="632346" y="2438400"/>
            <a:ext cx="10972800" cy="3170099"/>
          </a:xfrm>
          <a:prstGeom prst="rect">
            <a:avLst/>
          </a:prstGeom>
          <a:noFill/>
        </p:spPr>
        <p:txBody>
          <a:bodyPr wrap="square" rtlCol="0">
            <a:spAutoFit/>
          </a:bodyPr>
          <a:lstStyle/>
          <a:p>
            <a:pPr marL="0" indent="0" algn="just">
              <a:buNone/>
            </a:pPr>
            <a:r>
              <a:rPr lang="en-US" dirty="0" smtClean="0"/>
              <a:t>The IBC-2016 provides that CMAs, CAs, Company Secretaries &amp; Advocates (having fulfilled certain eligibility criteria) can practice as </a:t>
            </a:r>
            <a:r>
              <a:rPr lang="en-US" b="1" dirty="0" smtClean="0">
                <a:solidFill>
                  <a:srgbClr val="00B050"/>
                </a:solidFill>
              </a:rPr>
              <a:t>Insolvency Professionals.</a:t>
            </a:r>
          </a:p>
          <a:p>
            <a:endParaRPr lang="en-US" b="1" i="1" dirty="0" smtClean="0"/>
          </a:p>
          <a:p>
            <a:pPr marL="0" indent="0" algn="just">
              <a:buNone/>
            </a:pPr>
            <a:r>
              <a:rPr lang="en-US" b="1" dirty="0" smtClean="0">
                <a:solidFill>
                  <a:srgbClr val="C00000"/>
                </a:solidFill>
              </a:rPr>
              <a:t>Becoming an Insolvency Professional is one of the greatest and brightest professional opportunity that has come to the kitty of CMAs of recent as we are the best fit to the role and responsibilities expected out of an insolvency professional.</a:t>
            </a:r>
          </a:p>
          <a:p>
            <a:endParaRPr lang="en-US" b="1" dirty="0" smtClean="0">
              <a:solidFill>
                <a:srgbClr val="C00000"/>
              </a:solidFill>
            </a:endParaRPr>
          </a:p>
          <a:p>
            <a:pPr marL="0" indent="0" algn="r">
              <a:buNone/>
            </a:pPr>
            <a:r>
              <a:rPr lang="en-US" b="1" i="1" dirty="0" smtClean="0">
                <a:solidFill>
                  <a:srgbClr val="00B050"/>
                </a:solidFill>
              </a:rPr>
              <a:t>Let’s see how …</a:t>
            </a:r>
          </a:p>
          <a:p>
            <a:endParaRPr lang="en-US" dirty="0">
              <a:solidFill>
                <a:srgbClr val="0000FF"/>
              </a:solidFill>
            </a:endParaRPr>
          </a:p>
        </p:txBody>
      </p:sp>
    </p:spTree>
    <p:extLst>
      <p:ext uri="{BB962C8B-B14F-4D97-AF65-F5344CB8AC3E}">
        <p14:creationId xmlns:p14="http://schemas.microsoft.com/office/powerpoint/2010/main" val="1025217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OPPORTUNITY</a:t>
            </a:r>
            <a:endParaRPr lang="en-IN" dirty="0"/>
          </a:p>
        </p:txBody>
      </p:sp>
      <p:sp>
        <p:nvSpPr>
          <p:cNvPr id="5" name="TextBox 4"/>
          <p:cNvSpPr txBox="1"/>
          <p:nvPr/>
        </p:nvSpPr>
        <p:spPr>
          <a:xfrm>
            <a:off x="6096000" y="1576863"/>
            <a:ext cx="4495800" cy="3531498"/>
          </a:xfrm>
          <a:prstGeom prst="rect">
            <a:avLst/>
          </a:prstGeom>
          <a:solidFill>
            <a:schemeClr val="bg1">
              <a:lumMod val="95000"/>
            </a:schemeClr>
          </a:solidFill>
          <a:ln>
            <a:noFill/>
            <a:prstDash val="sysDot"/>
          </a:ln>
        </p:spPr>
        <p:txBody>
          <a:bodyPr wrap="square" rtlCol="0">
            <a:noAutofit/>
          </a:bodyPr>
          <a:lstStyle/>
          <a:p>
            <a:pPr marL="285750" indent="-285750" algn="just" defTabSz="914400">
              <a:spcBef>
                <a:spcPct val="20000"/>
              </a:spcBef>
              <a:buFont typeface="Wingdings" panose="05000000000000000000" pitchFamily="2" charset="2"/>
              <a:buChar char="§"/>
              <a:defRPr/>
            </a:pPr>
            <a:r>
              <a:rPr lang="en-US" dirty="0" smtClean="0">
                <a:latin typeface="Arial" pitchFamily="34" charset="0"/>
                <a:cs typeface="Arial" pitchFamily="34" charset="0"/>
              </a:rPr>
              <a:t>1812 </a:t>
            </a:r>
            <a:r>
              <a:rPr lang="en-US" dirty="0">
                <a:latin typeface="Arial" pitchFamily="34" charset="0"/>
                <a:cs typeface="Arial" pitchFamily="34" charset="0"/>
              </a:rPr>
              <a:t>Insolvency Professionals as on 31st March 2018</a:t>
            </a:r>
          </a:p>
          <a:p>
            <a:pPr marL="285750" indent="-285750" algn="just" defTabSz="914400">
              <a:spcBef>
                <a:spcPct val="20000"/>
              </a:spcBef>
              <a:buFont typeface="Wingdings" panose="05000000000000000000" pitchFamily="2" charset="2"/>
              <a:buChar char="§"/>
              <a:defRPr/>
            </a:pPr>
            <a:r>
              <a:rPr lang="en-US" dirty="0">
                <a:latin typeface="Arial" pitchFamily="34" charset="0"/>
                <a:cs typeface="Arial" pitchFamily="34" charset="0"/>
              </a:rPr>
              <a:t>76 Insolvency Firms</a:t>
            </a:r>
          </a:p>
          <a:p>
            <a:pPr marL="285750" indent="-285750" algn="just" defTabSz="914400">
              <a:spcBef>
                <a:spcPct val="20000"/>
              </a:spcBef>
              <a:buFont typeface="Wingdings" panose="05000000000000000000" pitchFamily="2" charset="2"/>
              <a:buChar char="§"/>
              <a:defRPr/>
            </a:pPr>
            <a:r>
              <a:rPr lang="en-US" dirty="0">
                <a:latin typeface="Arial" pitchFamily="34" charset="0"/>
                <a:cs typeface="Arial" pitchFamily="34" charset="0"/>
              </a:rPr>
              <a:t>8457 cases pending with Tribunal as on Dec 2017</a:t>
            </a:r>
          </a:p>
          <a:p>
            <a:pPr marL="285750" indent="-285750" algn="just" defTabSz="914400">
              <a:spcBef>
                <a:spcPct val="20000"/>
              </a:spcBef>
              <a:buFont typeface="Wingdings" panose="05000000000000000000" pitchFamily="2" charset="2"/>
              <a:buChar char="§"/>
              <a:defRPr/>
            </a:pPr>
            <a:r>
              <a:rPr lang="en-US" dirty="0" err="1">
                <a:latin typeface="Arial" pitchFamily="34" charset="0"/>
                <a:cs typeface="Arial" pitchFamily="34" charset="0"/>
              </a:rPr>
              <a:t>Rs</a:t>
            </a:r>
            <a:r>
              <a:rPr lang="en-US" dirty="0">
                <a:latin typeface="Arial" pitchFamily="34" charset="0"/>
                <a:cs typeface="Arial" pitchFamily="34" charset="0"/>
              </a:rPr>
              <a:t> 8410 </a:t>
            </a:r>
            <a:r>
              <a:rPr lang="en-US" dirty="0" err="1">
                <a:latin typeface="Arial" pitchFamily="34" charset="0"/>
                <a:cs typeface="Arial" pitchFamily="34" charset="0"/>
              </a:rPr>
              <a:t>bn</a:t>
            </a:r>
            <a:r>
              <a:rPr lang="en-US" dirty="0">
                <a:latin typeface="Arial" pitchFamily="34" charset="0"/>
                <a:cs typeface="Arial" pitchFamily="34" charset="0"/>
              </a:rPr>
              <a:t> Gross NPA of all </a:t>
            </a:r>
            <a:r>
              <a:rPr lang="en-US" dirty="0" smtClean="0">
                <a:latin typeface="Arial" pitchFamily="34" charset="0"/>
                <a:cs typeface="Arial" pitchFamily="34" charset="0"/>
              </a:rPr>
              <a:t>banks</a:t>
            </a:r>
          </a:p>
          <a:p>
            <a:pPr marL="285750" indent="-285750" algn="just" defTabSz="914400">
              <a:spcBef>
                <a:spcPct val="20000"/>
              </a:spcBef>
              <a:buFont typeface="Wingdings" panose="05000000000000000000" pitchFamily="2" charset="2"/>
              <a:buChar char="§"/>
              <a:defRPr/>
            </a:pPr>
            <a:r>
              <a:rPr lang="en-US" dirty="0" smtClean="0">
                <a:latin typeface="Arial" pitchFamily="34" charset="0"/>
                <a:cs typeface="Arial" pitchFamily="34" charset="0"/>
              </a:rPr>
              <a:t>Financial Creditors realized 215.11% over liquidation value. More Insolvency cases to come. ( Jan- March 2018)</a:t>
            </a:r>
          </a:p>
          <a:p>
            <a:pPr marL="285750" indent="-285750" algn="just" defTabSz="914400">
              <a:spcBef>
                <a:spcPct val="20000"/>
              </a:spcBef>
              <a:buFont typeface="Wingdings" panose="05000000000000000000" pitchFamily="2" charset="2"/>
              <a:buChar char="§"/>
              <a:defRPr/>
            </a:pPr>
            <a:r>
              <a:rPr lang="en-US" dirty="0" smtClean="0">
                <a:latin typeface="Arial" pitchFamily="34" charset="0"/>
                <a:cs typeface="Arial" pitchFamily="34" charset="0"/>
              </a:rPr>
              <a:t>701 cases admitted till 31</a:t>
            </a:r>
            <a:r>
              <a:rPr lang="en-US" baseline="30000" dirty="0" smtClean="0">
                <a:latin typeface="Arial" pitchFamily="34" charset="0"/>
                <a:cs typeface="Arial" pitchFamily="34" charset="0"/>
              </a:rPr>
              <a:t>st</a:t>
            </a:r>
            <a:r>
              <a:rPr lang="en-US" dirty="0" smtClean="0">
                <a:latin typeface="Arial" pitchFamily="34" charset="0"/>
                <a:cs typeface="Arial" pitchFamily="34" charset="0"/>
              </a:rPr>
              <a:t> March</a:t>
            </a:r>
            <a:r>
              <a:rPr lang="en-US" sz="2000" dirty="0" smtClean="0">
                <a:latin typeface="Arial" pitchFamily="34" charset="0"/>
                <a:cs typeface="Arial" pitchFamily="34" charset="0"/>
              </a:rPr>
              <a:t>.</a:t>
            </a:r>
          </a:p>
          <a:p>
            <a:pPr marL="285750" indent="-285750" algn="just" defTabSz="914400">
              <a:spcBef>
                <a:spcPct val="20000"/>
              </a:spcBef>
              <a:buFont typeface="Wingdings" panose="05000000000000000000" pitchFamily="2" charset="2"/>
              <a:buChar char="§"/>
              <a:defRPr/>
            </a:pPr>
            <a:endParaRPr lang="en-US" sz="2000" dirty="0" smtClean="0">
              <a:latin typeface="Arial" pitchFamily="34" charset="0"/>
              <a:cs typeface="Arial" pitchFamily="34" charset="0"/>
            </a:endParaRPr>
          </a:p>
          <a:p>
            <a:pPr marL="285750" indent="-285750" algn="just" defTabSz="914400">
              <a:spcBef>
                <a:spcPct val="20000"/>
              </a:spcBef>
              <a:buFont typeface="Wingdings" panose="05000000000000000000" pitchFamily="2" charset="2"/>
              <a:buChar char="§"/>
              <a:defRPr/>
            </a:pPr>
            <a:endParaRPr lang="en-US" sz="2000" dirty="0">
              <a:latin typeface="Arial" pitchFamily="34" charset="0"/>
              <a:cs typeface="Arial" pitchFamily="34" charset="0"/>
            </a:endParaRPr>
          </a:p>
          <a:p>
            <a:endParaRPr lang="en-US" sz="1400" i="1" dirty="0"/>
          </a:p>
          <a:p>
            <a:endParaRPr lang="en-US" sz="1400" i="1" dirty="0" smtClean="0"/>
          </a:p>
          <a:p>
            <a:endParaRPr lang="en-US" b="1" u="sng" dirty="0"/>
          </a:p>
        </p:txBody>
      </p:sp>
      <p:sp>
        <p:nvSpPr>
          <p:cNvPr id="6" name="TextBox 5"/>
          <p:cNvSpPr txBox="1"/>
          <p:nvPr/>
        </p:nvSpPr>
        <p:spPr>
          <a:xfrm>
            <a:off x="914400" y="5421868"/>
            <a:ext cx="9753600" cy="369332"/>
          </a:xfrm>
          <a:prstGeom prst="rect">
            <a:avLst/>
          </a:prstGeom>
          <a:solidFill>
            <a:schemeClr val="accent3">
              <a:lumMod val="20000"/>
              <a:lumOff val="80000"/>
            </a:schemeClr>
          </a:solidFill>
        </p:spPr>
        <p:txBody>
          <a:bodyPr wrap="square" rtlCol="0">
            <a:spAutoFit/>
          </a:bodyPr>
          <a:lstStyle/>
          <a:p>
            <a:pPr algn="ctr"/>
            <a:r>
              <a:rPr lang="en-US" i="1" dirty="0" smtClean="0"/>
              <a:t>Insolvency and Bankruptcy Cases on the Rise- Opportunities for Finance Professionals</a:t>
            </a:r>
            <a:endParaRPr lang="en-IN" i="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600200"/>
            <a:ext cx="4572000" cy="3508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4849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BECOME AN INSOLVENCY PRACTITIONER?</a:t>
            </a:r>
            <a:endParaRPr lang="en-US" dirty="0"/>
          </a:p>
        </p:txBody>
      </p:sp>
      <p:sp>
        <p:nvSpPr>
          <p:cNvPr id="3" name="Content Placeholder 2"/>
          <p:cNvSpPr>
            <a:spLocks noGrp="1"/>
          </p:cNvSpPr>
          <p:nvPr>
            <p:ph idx="1"/>
          </p:nvPr>
        </p:nvSpPr>
        <p:spPr>
          <a:xfrm>
            <a:off x="609600" y="1524000"/>
            <a:ext cx="10972800" cy="4525963"/>
          </a:xfrm>
        </p:spPr>
        <p:txBody>
          <a:bodyPr>
            <a:normAutofit lnSpcReduction="10000"/>
          </a:bodyPr>
          <a:lstStyle/>
          <a:p>
            <a:pPr algn="just"/>
            <a:r>
              <a:rPr lang="en-US" dirty="0"/>
              <a:t>Insolvency is possibly the most demanding career option a professional can undertake. It is certainly one of the most challenging, involving and rewarding</a:t>
            </a:r>
            <a:r>
              <a:rPr lang="en-US" dirty="0" smtClean="0"/>
              <a:t>.</a:t>
            </a:r>
          </a:p>
          <a:p>
            <a:pPr algn="just"/>
            <a:endParaRPr lang="en-US" dirty="0"/>
          </a:p>
          <a:p>
            <a:pPr algn="just"/>
            <a:r>
              <a:rPr lang="en-US" dirty="0"/>
              <a:t>Insolvency practitioners can find themselves running businesses, constructing and negotiating deals or investigating and advising on the viability of a business and its restructuring (and, sometimes, the integrity of its directors</a:t>
            </a:r>
            <a:r>
              <a:rPr lang="en-US" dirty="0" smtClean="0"/>
              <a:t>).</a:t>
            </a:r>
          </a:p>
          <a:p>
            <a:pPr algn="just"/>
            <a:endParaRPr lang="en-US" dirty="0"/>
          </a:p>
          <a:p>
            <a:pPr algn="just"/>
            <a:r>
              <a:rPr lang="en-US" dirty="0" smtClean="0"/>
              <a:t> </a:t>
            </a:r>
            <a:r>
              <a:rPr lang="en-US" dirty="0"/>
              <a:t>The work of the insolvency practitioner affects the lives, prospects and livelihoods of both creditors and debtors. Insolvency work is as much about people as it is about figures. Insolvency practitioners need the skills to deal with creditors, anxious directors, concerned employees and a range of other stakeholders in the business</a:t>
            </a:r>
            <a:r>
              <a:rPr lang="en-US" dirty="0" smtClean="0"/>
              <a:t>.</a:t>
            </a:r>
          </a:p>
          <a:p>
            <a:pPr algn="just"/>
            <a:endParaRPr lang="en-US" dirty="0"/>
          </a:p>
          <a:p>
            <a:pPr algn="just"/>
            <a:r>
              <a:rPr lang="en-US" dirty="0"/>
              <a:t>Insolvency practitioners need the skills to </a:t>
            </a:r>
            <a:r>
              <a:rPr lang="en-US" dirty="0" smtClean="0"/>
              <a:t>deal </a:t>
            </a:r>
            <a:r>
              <a:rPr lang="en-US" dirty="0"/>
              <a:t>with creditors, anxious directors, concerned employees and a range of other stakeholders in the </a:t>
            </a:r>
            <a:r>
              <a:rPr lang="en-US" dirty="0" smtClean="0"/>
              <a:t>business.</a:t>
            </a:r>
            <a:endParaRPr lang="en-US" dirty="0"/>
          </a:p>
          <a:p>
            <a:endParaRPr lang="en-US" dirty="0"/>
          </a:p>
        </p:txBody>
      </p:sp>
    </p:spTree>
    <p:extLst>
      <p:ext uri="{BB962C8B-B14F-4D97-AF65-F5344CB8AC3E}">
        <p14:creationId xmlns:p14="http://schemas.microsoft.com/office/powerpoint/2010/main" val="132668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b="1" dirty="0"/>
              <a:t>WHAT MAKES A GOOD INSOLVENCY PROFESSIONALS? </a:t>
            </a:r>
            <a:endParaRPr lang="en-US" dirty="0"/>
          </a:p>
        </p:txBody>
      </p:sp>
      <p:grpSp>
        <p:nvGrpSpPr>
          <p:cNvPr id="14" name="Group 13"/>
          <p:cNvGrpSpPr/>
          <p:nvPr/>
        </p:nvGrpSpPr>
        <p:grpSpPr>
          <a:xfrm>
            <a:off x="1847057" y="1643063"/>
            <a:ext cx="8497887" cy="3995737"/>
            <a:chOff x="1960563" y="1643063"/>
            <a:chExt cx="8497887" cy="3995737"/>
          </a:xfrm>
        </p:grpSpPr>
        <p:sp>
          <p:nvSpPr>
            <p:cNvPr id="4" name="Rounded Rectangle 3"/>
            <p:cNvSpPr/>
            <p:nvPr/>
          </p:nvSpPr>
          <p:spPr>
            <a:xfrm>
              <a:off x="1979612" y="1643063"/>
              <a:ext cx="8478837" cy="543436"/>
            </a:xfrm>
            <a:prstGeom prst="roundRect">
              <a:avLst/>
            </a:prstGeom>
            <a:solidFill>
              <a:schemeClr val="accent3">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latin typeface="Arial" pitchFamily="34" charset="0"/>
                  <a:cs typeface="Arial" pitchFamily="34" charset="0"/>
                </a:rPr>
                <a:t>Practical working knowledge of :</a:t>
              </a:r>
              <a:endParaRPr lang="en-IN" sz="2000" dirty="0">
                <a:solidFill>
                  <a:schemeClr val="tx1"/>
                </a:solidFill>
                <a:latin typeface="Arial" pitchFamily="34" charset="0"/>
                <a:cs typeface="Arial" pitchFamily="34" charset="0"/>
              </a:endParaRPr>
            </a:p>
          </p:txBody>
        </p:sp>
        <p:sp>
          <p:nvSpPr>
            <p:cNvPr id="5" name="Rounded Rectangle 4"/>
            <p:cNvSpPr/>
            <p:nvPr/>
          </p:nvSpPr>
          <p:spPr>
            <a:xfrm>
              <a:off x="1960563" y="2524124"/>
              <a:ext cx="2462212" cy="763588"/>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Company law</a:t>
              </a:r>
              <a:endParaRPr lang="en-IN" sz="2000" dirty="0">
                <a:solidFill>
                  <a:schemeClr val="tx1">
                    <a:lumMod val="95000"/>
                    <a:lumOff val="5000"/>
                  </a:schemeClr>
                </a:solidFill>
                <a:latin typeface="Arial" pitchFamily="34" charset="0"/>
                <a:cs typeface="Arial" pitchFamily="34" charset="0"/>
              </a:endParaRPr>
            </a:p>
          </p:txBody>
        </p:sp>
        <p:sp>
          <p:nvSpPr>
            <p:cNvPr id="6" name="Rounded Rectangle 5"/>
            <p:cNvSpPr/>
            <p:nvPr/>
          </p:nvSpPr>
          <p:spPr>
            <a:xfrm>
              <a:off x="4968876" y="2524124"/>
              <a:ext cx="2462213" cy="763588"/>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Banking/ Finance</a:t>
              </a:r>
              <a:endParaRPr lang="en-IN" sz="2000" dirty="0">
                <a:solidFill>
                  <a:schemeClr val="tx1">
                    <a:lumMod val="95000"/>
                    <a:lumOff val="5000"/>
                  </a:schemeClr>
                </a:solidFill>
                <a:latin typeface="Arial" pitchFamily="34" charset="0"/>
                <a:cs typeface="Arial" pitchFamily="34" charset="0"/>
              </a:endParaRPr>
            </a:p>
          </p:txBody>
        </p:sp>
        <p:sp>
          <p:nvSpPr>
            <p:cNvPr id="7" name="Rounded Rectangle 6"/>
            <p:cNvSpPr/>
            <p:nvPr/>
          </p:nvSpPr>
          <p:spPr>
            <a:xfrm>
              <a:off x="7977188" y="2524124"/>
              <a:ext cx="2462212" cy="763588"/>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Cash flow management</a:t>
              </a:r>
              <a:endParaRPr lang="en-IN" sz="2000" dirty="0">
                <a:solidFill>
                  <a:schemeClr val="tx1">
                    <a:lumMod val="95000"/>
                    <a:lumOff val="5000"/>
                  </a:schemeClr>
                </a:solidFill>
                <a:latin typeface="Arial" pitchFamily="34" charset="0"/>
                <a:cs typeface="Arial" pitchFamily="34" charset="0"/>
              </a:endParaRPr>
            </a:p>
          </p:txBody>
        </p:sp>
        <p:sp>
          <p:nvSpPr>
            <p:cNvPr id="8" name="Rounded Rectangle 7"/>
            <p:cNvSpPr/>
            <p:nvPr/>
          </p:nvSpPr>
          <p:spPr>
            <a:xfrm>
              <a:off x="1970088" y="3641724"/>
              <a:ext cx="2462212" cy="763588"/>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Insolvency law</a:t>
              </a:r>
              <a:endParaRPr lang="en-IN" sz="2000" dirty="0">
                <a:solidFill>
                  <a:schemeClr val="tx1">
                    <a:lumMod val="95000"/>
                    <a:lumOff val="5000"/>
                  </a:schemeClr>
                </a:solidFill>
                <a:latin typeface="Arial" pitchFamily="34" charset="0"/>
                <a:cs typeface="Arial" pitchFamily="34" charset="0"/>
              </a:endParaRPr>
            </a:p>
          </p:txBody>
        </p:sp>
        <p:sp>
          <p:nvSpPr>
            <p:cNvPr id="9" name="Rounded Rectangle 8"/>
            <p:cNvSpPr/>
            <p:nvPr/>
          </p:nvSpPr>
          <p:spPr>
            <a:xfrm>
              <a:off x="4978401" y="3641724"/>
              <a:ext cx="2462213" cy="763588"/>
            </a:xfrm>
            <a:prstGeom prst="roundRect">
              <a:avLst/>
            </a:prstGeom>
            <a:solidFill>
              <a:schemeClr val="accent3">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Stake holder management</a:t>
              </a:r>
              <a:endParaRPr lang="en-IN" sz="2000" dirty="0">
                <a:solidFill>
                  <a:schemeClr val="tx1">
                    <a:lumMod val="95000"/>
                    <a:lumOff val="5000"/>
                  </a:schemeClr>
                </a:solidFill>
                <a:latin typeface="Arial" pitchFamily="34" charset="0"/>
                <a:cs typeface="Arial" pitchFamily="34" charset="0"/>
              </a:endParaRPr>
            </a:p>
          </p:txBody>
        </p:sp>
        <p:sp>
          <p:nvSpPr>
            <p:cNvPr id="10" name="Rounded Rectangle 9"/>
            <p:cNvSpPr/>
            <p:nvPr/>
          </p:nvSpPr>
          <p:spPr>
            <a:xfrm>
              <a:off x="7986713" y="3641724"/>
              <a:ext cx="2462212" cy="763588"/>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Negotiation skills</a:t>
              </a:r>
              <a:endParaRPr lang="en-IN" sz="2000" dirty="0">
                <a:solidFill>
                  <a:schemeClr val="tx1">
                    <a:lumMod val="95000"/>
                    <a:lumOff val="5000"/>
                  </a:schemeClr>
                </a:solidFill>
                <a:latin typeface="Arial" pitchFamily="34" charset="0"/>
                <a:cs typeface="Arial" pitchFamily="34" charset="0"/>
              </a:endParaRPr>
            </a:p>
          </p:txBody>
        </p:sp>
        <p:sp>
          <p:nvSpPr>
            <p:cNvPr id="11" name="Rounded Rectangle 10"/>
            <p:cNvSpPr/>
            <p:nvPr/>
          </p:nvSpPr>
          <p:spPr>
            <a:xfrm>
              <a:off x="1979613" y="4875213"/>
              <a:ext cx="2462212" cy="763587"/>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Taxation</a:t>
              </a:r>
              <a:endParaRPr lang="en-IN" sz="2000" dirty="0">
                <a:solidFill>
                  <a:schemeClr val="tx1">
                    <a:lumMod val="95000"/>
                    <a:lumOff val="5000"/>
                  </a:schemeClr>
                </a:solidFill>
                <a:latin typeface="Arial" pitchFamily="34" charset="0"/>
                <a:cs typeface="Arial" pitchFamily="34" charset="0"/>
              </a:endParaRPr>
            </a:p>
          </p:txBody>
        </p:sp>
        <p:sp>
          <p:nvSpPr>
            <p:cNvPr id="12" name="Rounded Rectangle 11"/>
            <p:cNvSpPr/>
            <p:nvPr/>
          </p:nvSpPr>
          <p:spPr>
            <a:xfrm>
              <a:off x="4987926" y="4875213"/>
              <a:ext cx="2462213" cy="763587"/>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Valuation / </a:t>
              </a:r>
            </a:p>
            <a:p>
              <a:pPr algn="ctr">
                <a:defRPr/>
              </a:pPr>
              <a:r>
                <a:rPr lang="en-US" sz="2000" b="1" dirty="0">
                  <a:solidFill>
                    <a:schemeClr val="tx1">
                      <a:lumMod val="95000"/>
                      <a:lumOff val="5000"/>
                    </a:schemeClr>
                  </a:solidFill>
                  <a:latin typeface="Arial" pitchFamily="34" charset="0"/>
                  <a:cs typeface="Arial" pitchFamily="34" charset="0"/>
                </a:rPr>
                <a:t>Sale of assets</a:t>
              </a:r>
              <a:endParaRPr lang="en-IN" sz="2000" dirty="0">
                <a:solidFill>
                  <a:schemeClr val="tx1">
                    <a:lumMod val="95000"/>
                    <a:lumOff val="5000"/>
                  </a:schemeClr>
                </a:solidFill>
                <a:latin typeface="Arial" pitchFamily="34" charset="0"/>
                <a:cs typeface="Arial" pitchFamily="34" charset="0"/>
              </a:endParaRPr>
            </a:p>
          </p:txBody>
        </p:sp>
        <p:sp>
          <p:nvSpPr>
            <p:cNvPr id="13" name="Rounded Rectangle 12"/>
            <p:cNvSpPr/>
            <p:nvPr/>
          </p:nvSpPr>
          <p:spPr>
            <a:xfrm>
              <a:off x="7996238" y="4875213"/>
              <a:ext cx="2462212" cy="763587"/>
            </a:xfrm>
            <a:prstGeom prst="round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lumMod val="95000"/>
                      <a:lumOff val="5000"/>
                    </a:schemeClr>
                  </a:solidFill>
                  <a:latin typeface="Arial" pitchFamily="34" charset="0"/>
                  <a:cs typeface="Arial" pitchFamily="34" charset="0"/>
                </a:rPr>
                <a:t>Commercial and business </a:t>
              </a:r>
              <a:endParaRPr lang="en-IN" sz="2000" dirty="0">
                <a:solidFill>
                  <a:schemeClr val="tx1">
                    <a:lumMod val="95000"/>
                    <a:lumOff val="5000"/>
                  </a:schemeClr>
                </a:solidFill>
                <a:latin typeface="Arial" pitchFamily="34" charset="0"/>
                <a:cs typeface="Arial" pitchFamily="34" charset="0"/>
              </a:endParaRPr>
            </a:p>
          </p:txBody>
        </p:sp>
      </p:grpSp>
    </p:spTree>
    <p:extLst>
      <p:ext uri="{BB962C8B-B14F-4D97-AF65-F5344CB8AC3E}">
        <p14:creationId xmlns:p14="http://schemas.microsoft.com/office/powerpoint/2010/main" val="809481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762000"/>
          </a:xfrm>
        </p:spPr>
        <p:txBody>
          <a:bodyPr/>
          <a:lstStyle/>
          <a:p>
            <a:pPr>
              <a:lnSpc>
                <a:spcPct val="100000"/>
              </a:lnSpc>
            </a:pPr>
            <a:r>
              <a:rPr lang="en-US" sz="2400" dirty="0" smtClean="0">
                <a:effectLst/>
              </a:rPr>
              <a:t>WHAT ARE THE TOP  CHARACTERISTICS OF PROFESSIONALS IN INSOLVENCY PRACTICE?</a:t>
            </a:r>
            <a:endParaRPr lang="en-US" sz="2400" dirty="0">
              <a:effectLst/>
            </a:endParaRPr>
          </a:p>
        </p:txBody>
      </p:sp>
      <p:sp>
        <p:nvSpPr>
          <p:cNvPr id="3" name="Content Placeholder 2"/>
          <p:cNvSpPr>
            <a:spLocks noGrp="1"/>
          </p:cNvSpPr>
          <p:nvPr>
            <p:ph idx="1"/>
          </p:nvPr>
        </p:nvSpPr>
        <p:spPr>
          <a:xfrm>
            <a:off x="609600" y="1219201"/>
            <a:ext cx="10972800" cy="4906964"/>
          </a:xfrm>
        </p:spPr>
        <p:txBody>
          <a:bodyPr>
            <a:normAutofit/>
          </a:bodyPr>
          <a:lstStyle/>
          <a:p>
            <a:pPr marL="0" indent="0" algn="just">
              <a:buNone/>
            </a:pPr>
            <a:r>
              <a:rPr lang="en-US" dirty="0"/>
              <a:t>When it comes to competencies, insolvency uses client facing skills, advisory skills, </a:t>
            </a:r>
            <a:r>
              <a:rPr lang="en-US" dirty="0" err="1"/>
              <a:t>maths</a:t>
            </a:r>
            <a:r>
              <a:rPr lang="en-US" dirty="0"/>
              <a:t> and statistics, analysis, customer service and strategy.  Here’s a breakdown of the top characteristics of professionals in this industry</a:t>
            </a:r>
            <a:r>
              <a:rPr lang="en-US" dirty="0" smtClean="0"/>
              <a:t>:</a:t>
            </a:r>
          </a:p>
          <a:p>
            <a:pPr marL="0" indent="0" algn="just">
              <a:buNone/>
            </a:pPr>
            <a:endParaRPr lang="en-US" dirty="0"/>
          </a:p>
          <a:p>
            <a:pPr marL="0" indent="0" algn="just">
              <a:buNone/>
            </a:pPr>
            <a:r>
              <a:rPr lang="en-US" b="1" dirty="0" smtClean="0"/>
              <a:t>1.  Numbers</a:t>
            </a:r>
            <a:r>
              <a:rPr lang="en-US" b="1" dirty="0"/>
              <a:t> </a:t>
            </a:r>
            <a:r>
              <a:rPr lang="en-US" dirty="0"/>
              <a:t>– A top insolvency professional should have good mathematic competency, as a large part of their role involves the preparation of accounting statements. </a:t>
            </a:r>
            <a:endParaRPr lang="en-US" dirty="0" smtClean="0"/>
          </a:p>
          <a:p>
            <a:pPr marL="0" indent="0" algn="just">
              <a:buNone/>
            </a:pPr>
            <a:endParaRPr lang="en-US" dirty="0"/>
          </a:p>
          <a:p>
            <a:pPr marL="347663" indent="-347663" algn="just">
              <a:buNone/>
            </a:pPr>
            <a:r>
              <a:rPr lang="en-US" b="1" dirty="0"/>
              <a:t>2. </a:t>
            </a:r>
            <a:r>
              <a:rPr lang="en-US" b="1" dirty="0" smtClean="0"/>
              <a:t> Law</a:t>
            </a:r>
            <a:r>
              <a:rPr lang="en-US" dirty="0"/>
              <a:t> – A large part of insolvency professionals have some form of law qualification or are academic or hard working enough to be able to read and interpret the laws which govern the an insolvency profession.  </a:t>
            </a:r>
          </a:p>
          <a:p>
            <a:pPr marL="347663" indent="-347663" algn="just">
              <a:buNone/>
            </a:pPr>
            <a:endParaRPr lang="en-US" dirty="0" smtClean="0"/>
          </a:p>
          <a:p>
            <a:pPr marL="347663" indent="-347663" algn="just">
              <a:buNone/>
            </a:pPr>
            <a:r>
              <a:rPr lang="en-US" b="1" dirty="0"/>
              <a:t>3. </a:t>
            </a:r>
            <a:r>
              <a:rPr lang="en-US" b="1" dirty="0" smtClean="0"/>
              <a:t> Report </a:t>
            </a:r>
            <a:r>
              <a:rPr lang="en-US" b="1" dirty="0"/>
              <a:t>writing</a:t>
            </a:r>
            <a:r>
              <a:rPr lang="en-US" dirty="0"/>
              <a:t> – </a:t>
            </a:r>
            <a:r>
              <a:rPr lang="en-US" dirty="0" smtClean="0"/>
              <a:t> </a:t>
            </a:r>
            <a:r>
              <a:rPr lang="en-US" dirty="0"/>
              <a:t>I</a:t>
            </a:r>
            <a:r>
              <a:rPr lang="en-US" dirty="0" smtClean="0"/>
              <a:t>nsolvency </a:t>
            </a:r>
            <a:r>
              <a:rPr lang="en-US" dirty="0"/>
              <a:t>professional </a:t>
            </a:r>
            <a:r>
              <a:rPr lang="en-US" dirty="0" smtClean="0"/>
              <a:t>is required to prepare various reports </a:t>
            </a:r>
            <a:r>
              <a:rPr lang="en-US" dirty="0"/>
              <a:t>to a number of different stakeholders on various issues is increasing day by day.  Therefore </a:t>
            </a:r>
            <a:r>
              <a:rPr lang="en-US" dirty="0" smtClean="0"/>
              <a:t>Report writing skills are very important.</a:t>
            </a:r>
            <a:endParaRPr lang="en-US" dirty="0"/>
          </a:p>
        </p:txBody>
      </p:sp>
    </p:spTree>
    <p:extLst>
      <p:ext uri="{BB962C8B-B14F-4D97-AF65-F5344CB8AC3E}">
        <p14:creationId xmlns:p14="http://schemas.microsoft.com/office/powerpoint/2010/main" val="4279189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2400" dirty="0" smtClean="0">
                <a:effectLst/>
              </a:rPr>
              <a:t>WHAT ARE THE TOP 10 CHARACTERISTICS OF PROFESSIONALS IN INSOLVENCY PRACTICE?</a:t>
            </a:r>
            <a:endParaRPr lang="en-US" sz="2400" dirty="0"/>
          </a:p>
        </p:txBody>
      </p:sp>
      <p:sp>
        <p:nvSpPr>
          <p:cNvPr id="3" name="Content Placeholder 2"/>
          <p:cNvSpPr>
            <a:spLocks noGrp="1"/>
          </p:cNvSpPr>
          <p:nvPr>
            <p:ph idx="1"/>
          </p:nvPr>
        </p:nvSpPr>
        <p:spPr>
          <a:xfrm>
            <a:off x="609600" y="1583140"/>
            <a:ext cx="10972800" cy="5181600"/>
          </a:xfrm>
        </p:spPr>
        <p:txBody>
          <a:bodyPr>
            <a:normAutofit/>
          </a:bodyPr>
          <a:lstStyle/>
          <a:p>
            <a:pPr marL="231775" indent="-231775" algn="just">
              <a:buNone/>
            </a:pPr>
            <a:r>
              <a:rPr lang="en-US" b="1" dirty="0"/>
              <a:t>4. Communication</a:t>
            </a:r>
            <a:r>
              <a:rPr lang="en-US" dirty="0"/>
              <a:t> – You must be a good communicator.  This is mainly because, as an insolvency professional, you work with and for a number of different stakeholders. </a:t>
            </a:r>
          </a:p>
          <a:p>
            <a:pPr marL="231775" indent="-231775" algn="just">
              <a:buNone/>
            </a:pPr>
            <a:r>
              <a:rPr lang="en-US" dirty="0" smtClean="0"/>
              <a:t> </a:t>
            </a:r>
            <a:endParaRPr lang="en-US" dirty="0"/>
          </a:p>
          <a:p>
            <a:pPr marL="231775" indent="-231775" algn="just">
              <a:buNone/>
            </a:pPr>
            <a:r>
              <a:rPr lang="en-US" b="1" dirty="0"/>
              <a:t>5. Discreet and personable</a:t>
            </a:r>
            <a:r>
              <a:rPr lang="en-US" dirty="0"/>
              <a:t> – You must be able to keep the information you are given confidential and use the right wording in meetings with clients.  This is vital, as brash or insensitive comments made in meetings with clients who are facing debt problems can cause upset even if it’s unintended; not to mention it may cause damage to your reputation</a:t>
            </a:r>
            <a:r>
              <a:rPr lang="en-US" dirty="0" smtClean="0"/>
              <a:t>.</a:t>
            </a:r>
          </a:p>
          <a:p>
            <a:pPr marL="231775" indent="-231775" algn="just">
              <a:buNone/>
            </a:pPr>
            <a:endParaRPr lang="en-US" dirty="0"/>
          </a:p>
          <a:p>
            <a:pPr marL="231775" indent="-231775" algn="just">
              <a:buNone/>
            </a:pPr>
            <a:r>
              <a:rPr lang="en-US" b="1" dirty="0"/>
              <a:t>6. Commerciality</a:t>
            </a:r>
            <a:r>
              <a:rPr lang="en-US" dirty="0"/>
              <a:t> – Aside from advising clients purely based on the legal ramifications, you must also be mindful that the client will often weigh up their options based on how it affects them financially.  Therefore being aware of commercial </a:t>
            </a:r>
            <a:r>
              <a:rPr lang="en-US" dirty="0" smtClean="0"/>
              <a:t>aspects </a:t>
            </a:r>
            <a:r>
              <a:rPr lang="en-US" dirty="0"/>
              <a:t>is imperative.  </a:t>
            </a:r>
            <a:r>
              <a:rPr lang="en-US" dirty="0" smtClean="0"/>
              <a:t>.</a:t>
            </a:r>
            <a:endParaRPr lang="en-US" dirty="0"/>
          </a:p>
          <a:p>
            <a:pPr algn="just">
              <a:buNone/>
            </a:pPr>
            <a:endParaRPr lang="en-US" dirty="0"/>
          </a:p>
          <a:p>
            <a:pPr algn="just">
              <a:buNone/>
            </a:pPr>
            <a:endParaRPr lang="en-US" dirty="0"/>
          </a:p>
          <a:p>
            <a:pPr algn="just"/>
            <a:endParaRPr lang="en-US" dirty="0"/>
          </a:p>
          <a:p>
            <a:pPr algn="just"/>
            <a:endParaRPr lang="en-US" dirty="0"/>
          </a:p>
        </p:txBody>
      </p:sp>
    </p:spTree>
    <p:extLst>
      <p:ext uri="{BB962C8B-B14F-4D97-AF65-F5344CB8AC3E}">
        <p14:creationId xmlns:p14="http://schemas.microsoft.com/office/powerpoint/2010/main" val="241978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2400" dirty="0" smtClean="0">
                <a:effectLst/>
              </a:rPr>
              <a:t>WHAT ARE THE TOP 10 CHARACTERISTICS OF PROFESSIONALS IN INSOLVENCY PRACTICE?</a:t>
            </a:r>
            <a:endParaRPr lang="en-US" sz="2400" dirty="0"/>
          </a:p>
        </p:txBody>
      </p:sp>
      <p:sp>
        <p:nvSpPr>
          <p:cNvPr id="3" name="Content Placeholder 2"/>
          <p:cNvSpPr>
            <a:spLocks noGrp="1"/>
          </p:cNvSpPr>
          <p:nvPr>
            <p:ph idx="1"/>
          </p:nvPr>
        </p:nvSpPr>
        <p:spPr>
          <a:xfrm>
            <a:off x="609600" y="1752600"/>
            <a:ext cx="10972800" cy="5638800"/>
          </a:xfrm>
        </p:spPr>
        <p:txBody>
          <a:bodyPr>
            <a:normAutofit/>
          </a:bodyPr>
          <a:lstStyle/>
          <a:p>
            <a:pPr marL="231775" indent="0" algn="just">
              <a:buNone/>
            </a:pPr>
            <a:r>
              <a:rPr lang="en-US" b="1" dirty="0"/>
              <a:t>7. A quick learner</a:t>
            </a:r>
            <a:r>
              <a:rPr lang="en-US" dirty="0"/>
              <a:t> – If you choose to work in the insolvency profession, you have to be prepared to learn a lot in a short space of time.  You must adapt to the ever-changing legislation and provide advice tailored to each client</a:t>
            </a:r>
            <a:r>
              <a:rPr lang="en-US" dirty="0" smtClean="0"/>
              <a:t>.</a:t>
            </a:r>
          </a:p>
          <a:p>
            <a:pPr marL="231775" indent="0" algn="just">
              <a:buNone/>
            </a:pPr>
            <a:endParaRPr lang="en-US" dirty="0"/>
          </a:p>
          <a:p>
            <a:pPr marL="231775" indent="0" algn="just">
              <a:buNone/>
            </a:pPr>
            <a:r>
              <a:rPr lang="en-US" b="1" dirty="0"/>
              <a:t>8</a:t>
            </a:r>
            <a:r>
              <a:rPr lang="en-US" b="1" dirty="0" smtClean="0"/>
              <a:t>. </a:t>
            </a:r>
            <a:r>
              <a:rPr lang="en-US" b="1" dirty="0"/>
              <a:t>Thick-skinned</a:t>
            </a:r>
            <a:r>
              <a:rPr lang="en-US" dirty="0"/>
              <a:t> – One area of the profession which is sometimes experienced is dealing with irate stakeholders. You must have the confidence to provide your advice or comments with confidence or be personable enough to calm them down.  This is generally experienced when dealing with creditors who have just found out that the company they supplied has closed and they are not going to be paid in full. </a:t>
            </a:r>
          </a:p>
          <a:p>
            <a:pPr marL="231775" indent="0" algn="just">
              <a:buNone/>
            </a:pPr>
            <a:endParaRPr lang="en-US" dirty="0"/>
          </a:p>
          <a:p>
            <a:pPr marL="231775" indent="0" algn="just">
              <a:buNone/>
            </a:pPr>
            <a:r>
              <a:rPr lang="en-US" b="1" dirty="0"/>
              <a:t>9</a:t>
            </a:r>
            <a:r>
              <a:rPr lang="en-US" b="1" dirty="0" smtClean="0"/>
              <a:t>. </a:t>
            </a:r>
            <a:r>
              <a:rPr lang="en-US" b="1" dirty="0"/>
              <a:t>Sales skills </a:t>
            </a:r>
            <a:r>
              <a:rPr lang="en-US" dirty="0"/>
              <a:t>– This is an attribute which is useful, as an element of the insolvency role is to negotiate sales of businesses or assets. </a:t>
            </a:r>
          </a:p>
          <a:p>
            <a:pPr marL="0" indent="0" algn="just">
              <a:lnSpc>
                <a:spcPct val="120000"/>
              </a:lnSpc>
              <a:buNone/>
            </a:pPr>
            <a:endParaRPr lang="en-US" dirty="0"/>
          </a:p>
        </p:txBody>
      </p:sp>
    </p:spTree>
    <p:extLst>
      <p:ext uri="{BB962C8B-B14F-4D97-AF65-F5344CB8AC3E}">
        <p14:creationId xmlns:p14="http://schemas.microsoft.com/office/powerpoint/2010/main" val="1958329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AVAILABLE UNDER IBC-2016</a:t>
            </a:r>
            <a:endParaRPr lang="en-US" dirty="0"/>
          </a:p>
        </p:txBody>
      </p:sp>
      <p:sp>
        <p:nvSpPr>
          <p:cNvPr id="3" name="Content Placeholder 2"/>
          <p:cNvSpPr>
            <a:spLocks noGrp="1"/>
          </p:cNvSpPr>
          <p:nvPr>
            <p:ph idx="1"/>
          </p:nvPr>
        </p:nvSpPr>
        <p:spPr/>
        <p:txBody>
          <a:bodyPr/>
          <a:lstStyle/>
          <a:p>
            <a:pPr algn="just">
              <a:buFont typeface="Wingdings" pitchFamily="2" charset="2"/>
              <a:buChar char="q"/>
            </a:pPr>
            <a:r>
              <a:rPr lang="en-US" dirty="0"/>
              <a:t>As an interim resolution professional</a:t>
            </a:r>
          </a:p>
          <a:p>
            <a:pPr algn="just">
              <a:buFont typeface="Wingdings" pitchFamily="2" charset="2"/>
              <a:buChar char="q"/>
            </a:pPr>
            <a:endParaRPr lang="en-US" dirty="0"/>
          </a:p>
          <a:p>
            <a:pPr algn="just">
              <a:buFont typeface="Wingdings" pitchFamily="2" charset="2"/>
              <a:buChar char="q"/>
            </a:pPr>
            <a:r>
              <a:rPr lang="en-US" dirty="0"/>
              <a:t> As a resolution professional</a:t>
            </a:r>
          </a:p>
          <a:p>
            <a:pPr algn="just">
              <a:buFont typeface="Wingdings" pitchFamily="2" charset="2"/>
              <a:buChar char="q"/>
            </a:pPr>
            <a:endParaRPr lang="en-US" dirty="0"/>
          </a:p>
          <a:p>
            <a:pPr algn="just">
              <a:buFont typeface="Wingdings" pitchFamily="2" charset="2"/>
              <a:buChar char="q"/>
            </a:pPr>
            <a:r>
              <a:rPr lang="en-US" dirty="0"/>
              <a:t> As a liquidator</a:t>
            </a:r>
          </a:p>
          <a:p>
            <a:pPr algn="just">
              <a:buFont typeface="Wingdings" pitchFamily="2" charset="2"/>
              <a:buChar char="q"/>
            </a:pPr>
            <a:endParaRPr lang="en-US" dirty="0"/>
          </a:p>
          <a:p>
            <a:pPr algn="just">
              <a:buFont typeface="Wingdings" pitchFamily="2" charset="2"/>
              <a:buChar char="q"/>
            </a:pPr>
            <a:r>
              <a:rPr lang="en-US" dirty="0"/>
              <a:t> As a </a:t>
            </a:r>
            <a:r>
              <a:rPr lang="en-US" dirty="0" err="1" smtClean="0"/>
              <a:t>valuer</a:t>
            </a:r>
            <a:endParaRPr lang="en-US" dirty="0"/>
          </a:p>
          <a:p>
            <a:pPr algn="just">
              <a:buFont typeface="Wingdings" pitchFamily="2" charset="2"/>
              <a:buChar char="q"/>
            </a:pPr>
            <a:endParaRPr lang="en-US" dirty="0"/>
          </a:p>
          <a:p>
            <a:pPr algn="just">
              <a:buFont typeface="Wingdings" pitchFamily="2" charset="2"/>
              <a:buChar char="q"/>
            </a:pPr>
            <a:r>
              <a:rPr lang="en-US" dirty="0"/>
              <a:t> As an consultant/ accomplice/ assisting professional to the resolution professional</a:t>
            </a:r>
          </a:p>
          <a:p>
            <a:pPr algn="just">
              <a:buFont typeface="Wingdings" pitchFamily="2" charset="2"/>
              <a:buChar char="q"/>
            </a:pPr>
            <a:endParaRPr lang="en-US" dirty="0"/>
          </a:p>
          <a:p>
            <a:pPr marL="0" indent="0" algn="just">
              <a:buNone/>
            </a:pPr>
            <a:endParaRPr lang="en-US" dirty="0"/>
          </a:p>
          <a:p>
            <a:pPr algn="just"/>
            <a:endParaRPr lang="en-US" dirty="0"/>
          </a:p>
        </p:txBody>
      </p:sp>
    </p:spTree>
    <p:extLst>
      <p:ext uri="{BB962C8B-B14F-4D97-AF65-F5344CB8AC3E}">
        <p14:creationId xmlns:p14="http://schemas.microsoft.com/office/powerpoint/2010/main" val="4110534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2400" dirty="0" smtClean="0">
                <a:effectLst/>
              </a:rPr>
              <a:t/>
            </a:r>
            <a:br>
              <a:rPr lang="en-US" sz="2400" dirty="0" smtClean="0">
                <a:effectLst/>
              </a:rPr>
            </a:br>
            <a:r>
              <a:rPr lang="en-US" sz="2400" spc="-55" dirty="0" smtClean="0">
                <a:effectLst/>
              </a:rPr>
              <a:t>ROLES</a:t>
            </a:r>
            <a:r>
              <a:rPr lang="en-US" sz="2400" spc="-65" dirty="0" smtClean="0">
                <a:effectLst/>
              </a:rPr>
              <a:t> </a:t>
            </a:r>
            <a:r>
              <a:rPr lang="en-US" sz="2400" spc="70" dirty="0" smtClean="0">
                <a:effectLst/>
              </a:rPr>
              <a:t>AND</a:t>
            </a:r>
            <a:r>
              <a:rPr lang="en-US" sz="2400" spc="-40" dirty="0" smtClean="0">
                <a:effectLst/>
              </a:rPr>
              <a:t> </a:t>
            </a:r>
            <a:r>
              <a:rPr lang="en-US" sz="2400" dirty="0" smtClean="0">
                <a:effectLst/>
              </a:rPr>
              <a:t>RESPONSIBILITIES </a:t>
            </a:r>
            <a:r>
              <a:rPr lang="en-US" sz="2400" spc="-15" dirty="0" smtClean="0">
                <a:effectLst/>
              </a:rPr>
              <a:t>OF </a:t>
            </a:r>
            <a:r>
              <a:rPr lang="en-US" sz="2400" spc="5" dirty="0" smtClean="0">
                <a:effectLst/>
              </a:rPr>
              <a:t>INTERIM </a:t>
            </a:r>
            <a:r>
              <a:rPr lang="en-US" sz="2400" spc="-10" dirty="0" smtClean="0">
                <a:effectLst/>
              </a:rPr>
              <a:t>RESOLUTION</a:t>
            </a:r>
            <a:r>
              <a:rPr lang="en-US" sz="2400" spc="-190" dirty="0" smtClean="0">
                <a:effectLst/>
              </a:rPr>
              <a:t> </a:t>
            </a:r>
            <a:r>
              <a:rPr lang="en-US" sz="2400" spc="-10" dirty="0" smtClean="0">
                <a:effectLst/>
              </a:rPr>
              <a:t>PROFESSIONAL</a:t>
            </a:r>
            <a:endParaRPr lang="en-US" sz="2400" dirty="0">
              <a:effectLst/>
            </a:endParaRPr>
          </a:p>
        </p:txBody>
      </p:sp>
      <p:sp>
        <p:nvSpPr>
          <p:cNvPr id="3" name="Content Placeholder 2"/>
          <p:cNvSpPr>
            <a:spLocks noGrp="1"/>
          </p:cNvSpPr>
          <p:nvPr>
            <p:ph idx="1"/>
          </p:nvPr>
        </p:nvSpPr>
        <p:spPr/>
        <p:txBody>
          <a:bodyPr/>
          <a:lstStyle/>
          <a:p>
            <a:pPr marL="440690" indent="-286385" algn="just">
              <a:tabLst>
                <a:tab pos="440690" algn="l"/>
                <a:tab pos="441325" algn="l"/>
              </a:tabLst>
            </a:pPr>
            <a:r>
              <a:rPr lang="en-US" spc="25" dirty="0"/>
              <a:t>Manage</a:t>
            </a:r>
            <a:r>
              <a:rPr lang="en-US" spc="-65" dirty="0"/>
              <a:t> </a:t>
            </a:r>
            <a:r>
              <a:rPr lang="en-US" spc="45" dirty="0"/>
              <a:t>operation</a:t>
            </a:r>
            <a:r>
              <a:rPr lang="en-US" spc="-55" dirty="0"/>
              <a:t> </a:t>
            </a:r>
            <a:r>
              <a:rPr lang="en-US" spc="-15" dirty="0"/>
              <a:t>of</a:t>
            </a:r>
            <a:r>
              <a:rPr lang="en-US" spc="-35" dirty="0"/>
              <a:t> </a:t>
            </a:r>
            <a:r>
              <a:rPr lang="en-US" spc="105" dirty="0"/>
              <a:t>the</a:t>
            </a:r>
            <a:r>
              <a:rPr lang="en-US" spc="-65" dirty="0"/>
              <a:t> </a:t>
            </a:r>
            <a:r>
              <a:rPr lang="en-US" spc="45" dirty="0"/>
              <a:t>corporate</a:t>
            </a:r>
            <a:r>
              <a:rPr lang="en-US" spc="-60" dirty="0"/>
              <a:t> </a:t>
            </a:r>
            <a:r>
              <a:rPr lang="en-US" spc="75" dirty="0"/>
              <a:t>debtor</a:t>
            </a:r>
            <a:r>
              <a:rPr lang="en-US" spc="-65" dirty="0"/>
              <a:t> </a:t>
            </a:r>
            <a:r>
              <a:rPr lang="en-US" spc="40" dirty="0"/>
              <a:t>as</a:t>
            </a:r>
            <a:r>
              <a:rPr lang="en-US" spc="-75" dirty="0"/>
              <a:t> </a:t>
            </a:r>
            <a:r>
              <a:rPr lang="en-US" spc="80" dirty="0"/>
              <a:t>a</a:t>
            </a:r>
            <a:r>
              <a:rPr lang="en-US" spc="-55" dirty="0"/>
              <a:t> </a:t>
            </a:r>
            <a:r>
              <a:rPr lang="en-US" spc="-10" dirty="0"/>
              <a:t>going</a:t>
            </a:r>
            <a:r>
              <a:rPr lang="en-US" spc="-80" dirty="0"/>
              <a:t> </a:t>
            </a:r>
            <a:r>
              <a:rPr lang="en-US" spc="45" dirty="0"/>
              <a:t>concern</a:t>
            </a:r>
            <a:endParaRPr lang="en-US" dirty="0"/>
          </a:p>
          <a:p>
            <a:pPr marL="440690" indent="-286385" algn="just">
              <a:tabLst>
                <a:tab pos="440690" algn="l"/>
                <a:tab pos="441325" algn="l"/>
              </a:tabLst>
            </a:pPr>
            <a:r>
              <a:rPr lang="en-US" spc="-25" dirty="0"/>
              <a:t>Public</a:t>
            </a:r>
            <a:r>
              <a:rPr lang="en-US" spc="-75" dirty="0"/>
              <a:t> </a:t>
            </a:r>
            <a:r>
              <a:rPr lang="en-US" spc="90" dirty="0"/>
              <a:t>announcement</a:t>
            </a:r>
            <a:endParaRPr lang="en-US" dirty="0"/>
          </a:p>
          <a:p>
            <a:pPr marL="440690" indent="-286385" algn="just">
              <a:tabLst>
                <a:tab pos="440690" algn="l"/>
                <a:tab pos="441325" algn="l"/>
              </a:tabLst>
            </a:pPr>
            <a:r>
              <a:rPr lang="en-US" spc="20" dirty="0"/>
              <a:t>Appointment </a:t>
            </a:r>
            <a:r>
              <a:rPr lang="en-US" dirty="0"/>
              <a:t>of </a:t>
            </a:r>
            <a:r>
              <a:rPr lang="en-US" spc="35" dirty="0"/>
              <a:t>registered</a:t>
            </a:r>
            <a:r>
              <a:rPr lang="en-US" spc="-225" dirty="0"/>
              <a:t> </a:t>
            </a:r>
            <a:r>
              <a:rPr lang="en-US" spc="25" dirty="0" err="1"/>
              <a:t>valuers</a:t>
            </a:r>
            <a:endParaRPr lang="en-US" dirty="0"/>
          </a:p>
          <a:p>
            <a:pPr marL="440690" indent="-286385" algn="just">
              <a:tabLst>
                <a:tab pos="440690" algn="l"/>
                <a:tab pos="441325" algn="l"/>
              </a:tabLst>
            </a:pPr>
            <a:r>
              <a:rPr lang="en-US" spc="-30" dirty="0"/>
              <a:t>Collection</a:t>
            </a:r>
            <a:r>
              <a:rPr lang="en-US" spc="-100" dirty="0"/>
              <a:t> </a:t>
            </a:r>
            <a:r>
              <a:rPr lang="en-US" spc="254" dirty="0"/>
              <a:t>/</a:t>
            </a:r>
            <a:r>
              <a:rPr lang="en-US" spc="-55" dirty="0"/>
              <a:t> </a:t>
            </a:r>
            <a:r>
              <a:rPr lang="en-US" spc="-35" dirty="0"/>
              <a:t>Collation</a:t>
            </a:r>
            <a:r>
              <a:rPr lang="en-US" spc="-50" dirty="0"/>
              <a:t> </a:t>
            </a:r>
            <a:r>
              <a:rPr lang="en-US" spc="5" dirty="0"/>
              <a:t>/verification</a:t>
            </a:r>
            <a:r>
              <a:rPr lang="en-US" spc="-45" dirty="0"/>
              <a:t> </a:t>
            </a:r>
            <a:r>
              <a:rPr lang="en-US" spc="60" dirty="0"/>
              <a:t>and</a:t>
            </a:r>
            <a:r>
              <a:rPr lang="en-US" spc="-50" dirty="0"/>
              <a:t> </a:t>
            </a:r>
            <a:r>
              <a:rPr lang="en-US" spc="45" dirty="0"/>
              <a:t>determination</a:t>
            </a:r>
            <a:r>
              <a:rPr lang="en-US" spc="-75" dirty="0"/>
              <a:t> </a:t>
            </a:r>
            <a:r>
              <a:rPr lang="en-US" dirty="0"/>
              <a:t>of</a:t>
            </a:r>
            <a:r>
              <a:rPr lang="en-US" spc="-55" dirty="0"/>
              <a:t> </a:t>
            </a:r>
            <a:r>
              <a:rPr lang="en-US" dirty="0"/>
              <a:t>claims</a:t>
            </a:r>
          </a:p>
          <a:p>
            <a:pPr marL="440690" indent="-286385" algn="just">
              <a:tabLst>
                <a:tab pos="440690" algn="l"/>
                <a:tab pos="441325" algn="l"/>
              </a:tabLst>
            </a:pPr>
            <a:r>
              <a:rPr lang="en-US" spc="40" dirty="0"/>
              <a:t>Constitute </a:t>
            </a:r>
            <a:r>
              <a:rPr lang="en-US" spc="114" dirty="0"/>
              <a:t>a </a:t>
            </a:r>
            <a:r>
              <a:rPr lang="en-US" spc="75" dirty="0"/>
              <a:t>committee</a:t>
            </a:r>
            <a:r>
              <a:rPr lang="en-US" spc="-450" dirty="0"/>
              <a:t> </a:t>
            </a:r>
            <a:r>
              <a:rPr lang="en-US" spc="25" dirty="0"/>
              <a:t>of </a:t>
            </a:r>
            <a:r>
              <a:rPr lang="en-US" spc="40" dirty="0"/>
              <a:t>creditors</a:t>
            </a:r>
            <a:endParaRPr lang="en-US" dirty="0"/>
          </a:p>
          <a:p>
            <a:pPr marL="440690" indent="-286385" algn="just">
              <a:tabLst>
                <a:tab pos="440690" algn="l"/>
                <a:tab pos="441325" algn="l"/>
              </a:tabLst>
            </a:pPr>
            <a:r>
              <a:rPr lang="en-US" spc="-55" dirty="0"/>
              <a:t>Holding </a:t>
            </a:r>
            <a:r>
              <a:rPr lang="en-US" spc="-15" dirty="0"/>
              <a:t>first </a:t>
            </a:r>
            <a:r>
              <a:rPr lang="en-US" spc="60" dirty="0"/>
              <a:t>meeting </a:t>
            </a:r>
            <a:r>
              <a:rPr lang="en-US" spc="25" dirty="0"/>
              <a:t>of</a:t>
            </a:r>
            <a:r>
              <a:rPr lang="en-US" spc="-254" dirty="0"/>
              <a:t> </a:t>
            </a:r>
            <a:r>
              <a:rPr lang="en-US" spc="-190" dirty="0" smtClean="0"/>
              <a:t>C o C</a:t>
            </a:r>
            <a:endParaRPr lang="en-US" dirty="0"/>
          </a:p>
          <a:p>
            <a:pPr marL="440690" indent="-286385" algn="just">
              <a:tabLst>
                <a:tab pos="440690" algn="l"/>
                <a:tab pos="441325" algn="l"/>
              </a:tabLst>
            </a:pPr>
            <a:r>
              <a:rPr lang="en-US" spc="30" dirty="0"/>
              <a:t>Preparation </a:t>
            </a:r>
            <a:r>
              <a:rPr lang="en-US" spc="-15" dirty="0"/>
              <a:t>of </a:t>
            </a:r>
            <a:r>
              <a:rPr lang="en-US" spc="20" dirty="0"/>
              <a:t>partial </a:t>
            </a:r>
            <a:r>
              <a:rPr lang="en-US" spc="40" dirty="0"/>
              <a:t>information</a:t>
            </a:r>
            <a:r>
              <a:rPr lang="en-US" spc="-310" dirty="0"/>
              <a:t> </a:t>
            </a:r>
            <a:r>
              <a:rPr lang="en-US" spc="85" dirty="0"/>
              <a:t>memorandum</a:t>
            </a:r>
            <a:endParaRPr lang="en-US" dirty="0"/>
          </a:p>
          <a:p>
            <a:pPr marL="440690" indent="-286385" algn="just">
              <a:tabLst>
                <a:tab pos="440690" algn="l"/>
                <a:tab pos="441325" algn="l"/>
              </a:tabLst>
            </a:pPr>
            <a:r>
              <a:rPr lang="en-US" spc="-120" dirty="0"/>
              <a:t>Take</a:t>
            </a:r>
            <a:r>
              <a:rPr lang="en-US" spc="-45" dirty="0"/>
              <a:t> </a:t>
            </a:r>
            <a:r>
              <a:rPr lang="en-US" spc="35" dirty="0"/>
              <a:t>immediate</a:t>
            </a:r>
            <a:r>
              <a:rPr lang="en-US" spc="-90" dirty="0"/>
              <a:t> </a:t>
            </a:r>
            <a:r>
              <a:rPr lang="en-US" spc="35" dirty="0"/>
              <a:t>custody</a:t>
            </a:r>
            <a:r>
              <a:rPr lang="en-US" spc="-35" dirty="0"/>
              <a:t> </a:t>
            </a:r>
            <a:r>
              <a:rPr lang="en-US" spc="85" dirty="0"/>
              <a:t>and</a:t>
            </a:r>
            <a:r>
              <a:rPr lang="en-US" spc="-40" dirty="0"/>
              <a:t> </a:t>
            </a:r>
            <a:r>
              <a:rPr lang="en-US" spc="40" dirty="0"/>
              <a:t>control</a:t>
            </a:r>
            <a:r>
              <a:rPr lang="en-US" spc="-100" dirty="0"/>
              <a:t> </a:t>
            </a:r>
            <a:r>
              <a:rPr lang="en-US" spc="-15" dirty="0"/>
              <a:t>of</a:t>
            </a:r>
            <a:r>
              <a:rPr lang="en-US" spc="-40" dirty="0"/>
              <a:t> </a:t>
            </a:r>
            <a:r>
              <a:rPr lang="en-US" spc="-50" dirty="0"/>
              <a:t>all</a:t>
            </a:r>
            <a:r>
              <a:rPr lang="en-US" spc="-70" dirty="0"/>
              <a:t> </a:t>
            </a:r>
            <a:r>
              <a:rPr lang="en-US" spc="105" dirty="0"/>
              <a:t>the</a:t>
            </a:r>
            <a:r>
              <a:rPr lang="en-US" spc="-45" dirty="0"/>
              <a:t> </a:t>
            </a:r>
            <a:r>
              <a:rPr lang="en-US" spc="55" dirty="0"/>
              <a:t>assets</a:t>
            </a:r>
            <a:endParaRPr lang="en-US" dirty="0"/>
          </a:p>
          <a:p>
            <a:pPr marL="440690" indent="-286385" algn="just">
              <a:tabLst>
                <a:tab pos="440690" algn="l"/>
                <a:tab pos="441325" algn="l"/>
              </a:tabLst>
            </a:pPr>
            <a:r>
              <a:rPr lang="en-US" spc="45" dirty="0"/>
              <a:t>Monitor</a:t>
            </a:r>
            <a:r>
              <a:rPr lang="en-US" spc="-80" dirty="0"/>
              <a:t> </a:t>
            </a:r>
            <a:r>
              <a:rPr lang="en-US" spc="55" dirty="0"/>
              <a:t>assets</a:t>
            </a:r>
            <a:r>
              <a:rPr lang="en-US" spc="-55" dirty="0"/>
              <a:t> </a:t>
            </a:r>
            <a:r>
              <a:rPr lang="en-US" spc="-15" dirty="0"/>
              <a:t>of</a:t>
            </a:r>
            <a:r>
              <a:rPr lang="en-US" spc="-60" dirty="0"/>
              <a:t> </a:t>
            </a:r>
            <a:r>
              <a:rPr lang="en-US" spc="105" dirty="0"/>
              <a:t>the</a:t>
            </a:r>
            <a:r>
              <a:rPr lang="en-US" spc="-65" dirty="0"/>
              <a:t> </a:t>
            </a:r>
            <a:r>
              <a:rPr lang="en-US" spc="45" dirty="0"/>
              <a:t>corporate</a:t>
            </a:r>
            <a:r>
              <a:rPr lang="en-US" spc="-65" dirty="0"/>
              <a:t> </a:t>
            </a:r>
            <a:r>
              <a:rPr lang="en-US" spc="70" dirty="0"/>
              <a:t>debtor</a:t>
            </a:r>
            <a:endParaRPr lang="en-US" dirty="0"/>
          </a:p>
          <a:p>
            <a:pPr marL="440690" indent="-286385" algn="just">
              <a:tabLst>
                <a:tab pos="440690" algn="l"/>
                <a:tab pos="441325" algn="l"/>
                <a:tab pos="4467225" algn="l"/>
              </a:tabLst>
            </a:pPr>
            <a:r>
              <a:rPr lang="en-US" spc="25" dirty="0"/>
              <a:t>Determine </a:t>
            </a:r>
            <a:r>
              <a:rPr lang="en-US" spc="5" dirty="0"/>
              <a:t>financial</a:t>
            </a:r>
            <a:r>
              <a:rPr lang="en-US" spc="-140" dirty="0"/>
              <a:t> </a:t>
            </a:r>
            <a:r>
              <a:rPr lang="en-US" spc="45" dirty="0"/>
              <a:t>position</a:t>
            </a:r>
            <a:r>
              <a:rPr lang="en-US" spc="-60" dirty="0"/>
              <a:t> </a:t>
            </a:r>
            <a:r>
              <a:rPr lang="en-US" spc="-15" dirty="0" smtClean="0"/>
              <a:t>of </a:t>
            </a:r>
            <a:r>
              <a:rPr lang="en-US" spc="45" dirty="0" smtClean="0"/>
              <a:t>corporate</a:t>
            </a:r>
            <a:r>
              <a:rPr lang="en-US" spc="-65" dirty="0" smtClean="0"/>
              <a:t> </a:t>
            </a:r>
            <a:r>
              <a:rPr lang="en-US" spc="75" dirty="0"/>
              <a:t>debtor</a:t>
            </a:r>
            <a:endParaRPr lang="en-US" dirty="0"/>
          </a:p>
          <a:p>
            <a:pPr marL="440690" marR="607695" indent="-286385" algn="just">
              <a:tabLst>
                <a:tab pos="440690" algn="l"/>
                <a:tab pos="441325" algn="l"/>
              </a:tabLst>
            </a:pPr>
            <a:r>
              <a:rPr lang="en-US" spc="-45" dirty="0"/>
              <a:t>Collect</a:t>
            </a:r>
            <a:r>
              <a:rPr lang="en-US" spc="-60" dirty="0"/>
              <a:t> </a:t>
            </a:r>
            <a:r>
              <a:rPr lang="en-US" spc="-50" dirty="0"/>
              <a:t>all</a:t>
            </a:r>
            <a:r>
              <a:rPr lang="en-US" spc="-80" dirty="0"/>
              <a:t> </a:t>
            </a:r>
            <a:r>
              <a:rPr lang="en-US" spc="40" dirty="0"/>
              <a:t>information</a:t>
            </a:r>
            <a:r>
              <a:rPr lang="en-US" spc="-60" dirty="0"/>
              <a:t> </a:t>
            </a:r>
            <a:r>
              <a:rPr lang="en-US" spc="10" dirty="0"/>
              <a:t>relating</a:t>
            </a:r>
            <a:r>
              <a:rPr lang="en-US" spc="-95" dirty="0"/>
              <a:t> </a:t>
            </a:r>
            <a:r>
              <a:rPr lang="en-US" spc="90" dirty="0"/>
              <a:t>to</a:t>
            </a:r>
            <a:r>
              <a:rPr lang="en-US" spc="-60" dirty="0"/>
              <a:t> </a:t>
            </a:r>
            <a:r>
              <a:rPr lang="en-US" spc="105" dirty="0"/>
              <a:t>the</a:t>
            </a:r>
            <a:r>
              <a:rPr lang="en-US" spc="-60" dirty="0"/>
              <a:t> </a:t>
            </a:r>
            <a:r>
              <a:rPr lang="en-US" spc="45" dirty="0"/>
              <a:t>assets,</a:t>
            </a:r>
            <a:r>
              <a:rPr lang="en-US" spc="-65" dirty="0"/>
              <a:t> </a:t>
            </a:r>
            <a:r>
              <a:rPr lang="en-US" spc="15" dirty="0"/>
              <a:t>finances</a:t>
            </a:r>
            <a:r>
              <a:rPr lang="en-US" spc="-70" dirty="0"/>
              <a:t> </a:t>
            </a:r>
            <a:r>
              <a:rPr lang="en-US" spc="70" dirty="0"/>
              <a:t>and  </a:t>
            </a:r>
            <a:r>
              <a:rPr lang="en-US" spc="40" dirty="0"/>
              <a:t>operations </a:t>
            </a:r>
            <a:r>
              <a:rPr lang="en-US" spc="-15" dirty="0"/>
              <a:t>of </a:t>
            </a:r>
            <a:r>
              <a:rPr lang="en-US" spc="110" dirty="0"/>
              <a:t>the </a:t>
            </a:r>
            <a:r>
              <a:rPr lang="en-US" spc="45" dirty="0"/>
              <a:t>corporate</a:t>
            </a:r>
            <a:r>
              <a:rPr lang="en-US" spc="-409" dirty="0"/>
              <a:t> </a:t>
            </a:r>
            <a:r>
              <a:rPr lang="en-US" spc="75" dirty="0"/>
              <a:t>debtor</a:t>
            </a:r>
            <a:endParaRPr lang="en-US" dirty="0"/>
          </a:p>
          <a:p>
            <a:pPr algn="just"/>
            <a:endParaRPr lang="en-US" dirty="0"/>
          </a:p>
        </p:txBody>
      </p:sp>
    </p:spTree>
    <p:extLst>
      <p:ext uri="{BB962C8B-B14F-4D97-AF65-F5344CB8AC3E}">
        <p14:creationId xmlns:p14="http://schemas.microsoft.com/office/powerpoint/2010/main" val="457783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spc="-65" dirty="0" smtClean="0"/>
              <a:t>ROLES </a:t>
            </a:r>
            <a:r>
              <a:rPr lang="en-US" sz="2400" spc="70" dirty="0" smtClean="0"/>
              <a:t>AND </a:t>
            </a:r>
            <a:r>
              <a:rPr lang="en-US" sz="2400" spc="-5" dirty="0" smtClean="0"/>
              <a:t>RESPONSIBILITIES OF </a:t>
            </a:r>
            <a:r>
              <a:rPr lang="en-US" sz="2400" spc="-10" dirty="0" smtClean="0"/>
              <a:t>RESOLUTION</a:t>
            </a:r>
            <a:r>
              <a:rPr lang="en-US" sz="2400" spc="-190" dirty="0" smtClean="0"/>
              <a:t> </a:t>
            </a:r>
            <a:r>
              <a:rPr lang="en-US" sz="2400" spc="-15" dirty="0" smtClean="0"/>
              <a:t>PROFESSIONAL</a:t>
            </a:r>
            <a:endParaRPr lang="en-US" sz="2400" dirty="0"/>
          </a:p>
        </p:txBody>
      </p:sp>
      <p:sp>
        <p:nvSpPr>
          <p:cNvPr id="3" name="Content Placeholder 2"/>
          <p:cNvSpPr>
            <a:spLocks noGrp="1"/>
          </p:cNvSpPr>
          <p:nvPr>
            <p:ph idx="1"/>
          </p:nvPr>
        </p:nvSpPr>
        <p:spPr>
          <a:xfrm>
            <a:off x="609600" y="1219201"/>
            <a:ext cx="10972800" cy="4906964"/>
          </a:xfrm>
        </p:spPr>
        <p:txBody>
          <a:bodyPr>
            <a:normAutofit lnSpcReduction="10000"/>
          </a:bodyPr>
          <a:lstStyle/>
          <a:p>
            <a:pPr marL="299085" indent="-286385" algn="just">
              <a:spcBef>
                <a:spcPts val="95"/>
              </a:spcBef>
              <a:tabLst>
                <a:tab pos="299085" algn="l"/>
                <a:tab pos="299720" algn="l"/>
              </a:tabLst>
            </a:pPr>
            <a:r>
              <a:rPr lang="en-US" spc="-5" dirty="0"/>
              <a:t>Conduct </a:t>
            </a:r>
            <a:r>
              <a:rPr lang="en-US" spc="40" dirty="0"/>
              <a:t>entire</a:t>
            </a:r>
            <a:r>
              <a:rPr lang="en-US" spc="-90" dirty="0"/>
              <a:t> </a:t>
            </a:r>
            <a:r>
              <a:rPr lang="en-US" spc="-190" dirty="0" smtClean="0"/>
              <a:t>C I R P</a:t>
            </a:r>
            <a:endParaRPr lang="en-US" dirty="0"/>
          </a:p>
          <a:p>
            <a:pPr marL="299085" indent="-286385" algn="just">
              <a:tabLst>
                <a:tab pos="299085" algn="l"/>
                <a:tab pos="299720" algn="l"/>
              </a:tabLst>
            </a:pPr>
            <a:r>
              <a:rPr lang="en-US" spc="45" dirty="0"/>
              <a:t>Manage </a:t>
            </a:r>
            <a:r>
              <a:rPr lang="en-US" spc="110" dirty="0"/>
              <a:t>the </a:t>
            </a:r>
            <a:r>
              <a:rPr lang="en-US" spc="55" dirty="0"/>
              <a:t>operations </a:t>
            </a:r>
            <a:r>
              <a:rPr lang="en-US" spc="-5" dirty="0"/>
              <a:t>of </a:t>
            </a:r>
            <a:r>
              <a:rPr lang="en-US" spc="40" dirty="0"/>
              <a:t>corporate</a:t>
            </a:r>
            <a:r>
              <a:rPr lang="en-US" spc="-360" dirty="0"/>
              <a:t> </a:t>
            </a:r>
            <a:r>
              <a:rPr lang="en-US" spc="60" dirty="0"/>
              <a:t>debtor</a:t>
            </a:r>
            <a:endParaRPr lang="en-US" dirty="0"/>
          </a:p>
          <a:p>
            <a:pPr marL="299085" marR="429259" indent="-286385" algn="just">
              <a:tabLst>
                <a:tab pos="299085" algn="l"/>
                <a:tab pos="299720" algn="l"/>
              </a:tabLst>
            </a:pPr>
            <a:r>
              <a:rPr lang="en-US" spc="40" dirty="0"/>
              <a:t>Preserve</a:t>
            </a:r>
            <a:r>
              <a:rPr lang="en-US" spc="-15" dirty="0"/>
              <a:t> </a:t>
            </a:r>
            <a:r>
              <a:rPr lang="en-US" spc="85" dirty="0"/>
              <a:t>and</a:t>
            </a:r>
            <a:r>
              <a:rPr lang="en-US" spc="-60" dirty="0"/>
              <a:t> </a:t>
            </a:r>
            <a:r>
              <a:rPr lang="en-US" spc="70" dirty="0"/>
              <a:t>protect</a:t>
            </a:r>
            <a:r>
              <a:rPr lang="en-US" spc="-10" dirty="0"/>
              <a:t> </a:t>
            </a:r>
            <a:r>
              <a:rPr lang="en-US" spc="95" dirty="0"/>
              <a:t>the</a:t>
            </a:r>
            <a:r>
              <a:rPr lang="en-US" spc="-40" dirty="0"/>
              <a:t> </a:t>
            </a:r>
            <a:r>
              <a:rPr lang="en-US" spc="50" dirty="0"/>
              <a:t>assets</a:t>
            </a:r>
            <a:r>
              <a:rPr lang="en-US" spc="-50" dirty="0"/>
              <a:t> </a:t>
            </a:r>
            <a:r>
              <a:rPr lang="en-US" spc="-5" dirty="0"/>
              <a:t>of</a:t>
            </a:r>
            <a:r>
              <a:rPr lang="en-US" spc="-35" dirty="0"/>
              <a:t> </a:t>
            </a:r>
            <a:r>
              <a:rPr lang="en-US" spc="85" dirty="0"/>
              <a:t>the</a:t>
            </a:r>
            <a:r>
              <a:rPr lang="en-US" spc="-20" dirty="0"/>
              <a:t> </a:t>
            </a:r>
            <a:r>
              <a:rPr lang="en-US" spc="40" dirty="0"/>
              <a:t>corporate</a:t>
            </a:r>
            <a:r>
              <a:rPr lang="en-US" spc="-40" dirty="0"/>
              <a:t> </a:t>
            </a:r>
            <a:r>
              <a:rPr lang="en-US" spc="60" dirty="0"/>
              <a:t>debtor</a:t>
            </a:r>
            <a:r>
              <a:rPr lang="en-US" spc="-45" dirty="0"/>
              <a:t> </a:t>
            </a:r>
            <a:r>
              <a:rPr lang="en-US" spc="-30" dirty="0"/>
              <a:t>including  </a:t>
            </a:r>
            <a:r>
              <a:rPr lang="en-US" spc="30" dirty="0"/>
              <a:t>continued </a:t>
            </a:r>
            <a:r>
              <a:rPr lang="en-US" spc="15" dirty="0"/>
              <a:t>business</a:t>
            </a:r>
            <a:r>
              <a:rPr lang="en-US" spc="-100" dirty="0"/>
              <a:t> </a:t>
            </a:r>
            <a:r>
              <a:rPr lang="en-US" spc="35" dirty="0"/>
              <a:t>operations</a:t>
            </a:r>
            <a:endParaRPr lang="en-US" dirty="0"/>
          </a:p>
          <a:p>
            <a:pPr marL="299085" marR="42545" indent="-286385" algn="just">
              <a:tabLst>
                <a:tab pos="299085" algn="l"/>
                <a:tab pos="299720" algn="l"/>
              </a:tabLst>
            </a:pPr>
            <a:r>
              <a:rPr lang="en-US" spc="45" dirty="0"/>
              <a:t>Represent</a:t>
            </a:r>
            <a:r>
              <a:rPr lang="en-US" spc="-15" dirty="0"/>
              <a:t> </a:t>
            </a:r>
            <a:r>
              <a:rPr lang="en-US" spc="85" dirty="0"/>
              <a:t>and</a:t>
            </a:r>
            <a:r>
              <a:rPr lang="en-US" spc="-35" dirty="0"/>
              <a:t> </a:t>
            </a:r>
            <a:r>
              <a:rPr lang="en-US" spc="60" dirty="0"/>
              <a:t>act</a:t>
            </a:r>
            <a:r>
              <a:rPr lang="en-US" spc="-60" dirty="0"/>
              <a:t> </a:t>
            </a:r>
            <a:r>
              <a:rPr lang="en-US" spc="80" dirty="0"/>
              <a:t>on</a:t>
            </a:r>
            <a:r>
              <a:rPr lang="en-US" spc="-35" dirty="0"/>
              <a:t> </a:t>
            </a:r>
            <a:r>
              <a:rPr lang="en-US" spc="40" dirty="0"/>
              <a:t>behalf</a:t>
            </a:r>
            <a:r>
              <a:rPr lang="en-US" spc="-35" dirty="0"/>
              <a:t> </a:t>
            </a:r>
            <a:r>
              <a:rPr lang="en-US" spc="20" dirty="0"/>
              <a:t>of</a:t>
            </a:r>
            <a:r>
              <a:rPr lang="en-US" spc="-40" dirty="0"/>
              <a:t> </a:t>
            </a:r>
            <a:r>
              <a:rPr lang="en-US" spc="110" dirty="0"/>
              <a:t>the</a:t>
            </a:r>
            <a:r>
              <a:rPr lang="en-US" spc="-25" dirty="0"/>
              <a:t> </a:t>
            </a:r>
            <a:r>
              <a:rPr lang="en-US" spc="55" dirty="0"/>
              <a:t>corporate</a:t>
            </a:r>
            <a:r>
              <a:rPr lang="en-US" spc="15" dirty="0"/>
              <a:t> </a:t>
            </a:r>
            <a:r>
              <a:rPr lang="en-US" spc="80" dirty="0"/>
              <a:t>debtor</a:t>
            </a:r>
            <a:r>
              <a:rPr lang="en-US" spc="-30" dirty="0"/>
              <a:t> including</a:t>
            </a:r>
            <a:r>
              <a:rPr lang="en-US" spc="-65" dirty="0"/>
              <a:t> </a:t>
            </a:r>
            <a:r>
              <a:rPr lang="en-US" spc="-10" dirty="0"/>
              <a:t>Court  </a:t>
            </a:r>
            <a:r>
              <a:rPr lang="en-US" spc="20" dirty="0"/>
              <a:t>cases</a:t>
            </a:r>
            <a:endParaRPr lang="en-US" dirty="0"/>
          </a:p>
          <a:p>
            <a:pPr marL="299085" indent="-286385" algn="just">
              <a:tabLst>
                <a:tab pos="299085" algn="l"/>
                <a:tab pos="299720" algn="l"/>
              </a:tabLst>
            </a:pPr>
            <a:r>
              <a:rPr lang="en-US" spc="-15" dirty="0"/>
              <a:t>Raise</a:t>
            </a:r>
            <a:r>
              <a:rPr lang="en-US" spc="-30" dirty="0"/>
              <a:t> </a:t>
            </a:r>
            <a:r>
              <a:rPr lang="en-US" spc="35" dirty="0"/>
              <a:t>interim</a:t>
            </a:r>
            <a:r>
              <a:rPr lang="en-US" spc="-55" dirty="0"/>
              <a:t> </a:t>
            </a:r>
            <a:r>
              <a:rPr lang="en-US" spc="25" dirty="0"/>
              <a:t>finances</a:t>
            </a:r>
            <a:r>
              <a:rPr lang="en-US" spc="-20" dirty="0"/>
              <a:t> </a:t>
            </a:r>
            <a:r>
              <a:rPr lang="en-US" spc="25" dirty="0"/>
              <a:t>subject</a:t>
            </a:r>
            <a:r>
              <a:rPr lang="en-US" spc="-55" dirty="0"/>
              <a:t> </a:t>
            </a:r>
            <a:r>
              <a:rPr lang="en-US" spc="80" dirty="0"/>
              <a:t>to</a:t>
            </a:r>
            <a:r>
              <a:rPr lang="en-US" spc="-35" dirty="0"/>
              <a:t> </a:t>
            </a:r>
            <a:r>
              <a:rPr lang="en-US" spc="85" dirty="0"/>
              <a:t>the</a:t>
            </a:r>
            <a:r>
              <a:rPr lang="en-US" spc="-20" dirty="0"/>
              <a:t> </a:t>
            </a:r>
            <a:r>
              <a:rPr lang="en-US" dirty="0"/>
              <a:t>approval</a:t>
            </a:r>
            <a:r>
              <a:rPr lang="en-US" spc="-90" dirty="0"/>
              <a:t> </a:t>
            </a:r>
            <a:r>
              <a:rPr lang="en-US" spc="-5" dirty="0"/>
              <a:t>of</a:t>
            </a:r>
            <a:r>
              <a:rPr lang="en-US" spc="-30" dirty="0"/>
              <a:t> </a:t>
            </a:r>
            <a:r>
              <a:rPr lang="en-US" spc="95" dirty="0"/>
              <a:t>the</a:t>
            </a:r>
            <a:r>
              <a:rPr lang="en-US" spc="-40" dirty="0"/>
              <a:t> </a:t>
            </a:r>
            <a:r>
              <a:rPr lang="en-US" spc="-175" dirty="0" smtClean="0"/>
              <a:t>C o C</a:t>
            </a:r>
            <a:endParaRPr lang="en-US" dirty="0"/>
          </a:p>
          <a:p>
            <a:pPr marL="299085" indent="-286385" algn="just">
              <a:tabLst>
                <a:tab pos="299085" algn="l"/>
                <a:tab pos="299720" algn="l"/>
              </a:tabLst>
            </a:pPr>
            <a:r>
              <a:rPr lang="en-US" spc="50" dirty="0"/>
              <a:t>Update </a:t>
            </a:r>
            <a:r>
              <a:rPr lang="en-US" spc="-30" dirty="0"/>
              <a:t>list </a:t>
            </a:r>
            <a:r>
              <a:rPr lang="en-US" spc="-5" dirty="0"/>
              <a:t>of</a:t>
            </a:r>
            <a:r>
              <a:rPr lang="en-US" spc="-175" dirty="0"/>
              <a:t> </a:t>
            </a:r>
            <a:r>
              <a:rPr lang="en-US" spc="-30" dirty="0"/>
              <a:t>claims</a:t>
            </a:r>
            <a:endParaRPr lang="en-US" dirty="0"/>
          </a:p>
          <a:p>
            <a:pPr marL="299085" indent="-286385" algn="just">
              <a:tabLst>
                <a:tab pos="299085" algn="l"/>
                <a:tab pos="299720" algn="l"/>
              </a:tabLst>
            </a:pPr>
            <a:r>
              <a:rPr lang="en-US" spc="55" dirty="0"/>
              <a:t>Prepare </a:t>
            </a:r>
            <a:r>
              <a:rPr lang="en-US" spc="35" dirty="0"/>
              <a:t>information</a:t>
            </a:r>
            <a:r>
              <a:rPr lang="en-US" spc="-85" dirty="0"/>
              <a:t> </a:t>
            </a:r>
            <a:r>
              <a:rPr lang="en-US" spc="70" dirty="0"/>
              <a:t>memorandum</a:t>
            </a:r>
            <a:endParaRPr lang="en-US" dirty="0"/>
          </a:p>
          <a:p>
            <a:pPr marL="299085" marR="488950" indent="-286385" algn="just">
              <a:tabLst>
                <a:tab pos="299085" algn="l"/>
                <a:tab pos="299720" algn="l"/>
              </a:tabLst>
            </a:pPr>
            <a:r>
              <a:rPr lang="en-US" spc="-5" dirty="0"/>
              <a:t>Invite</a:t>
            </a:r>
            <a:r>
              <a:rPr lang="en-US" spc="-40" dirty="0"/>
              <a:t> </a:t>
            </a:r>
            <a:r>
              <a:rPr lang="en-US" spc="15" dirty="0"/>
              <a:t>prospective</a:t>
            </a:r>
            <a:r>
              <a:rPr lang="en-US" spc="-35" dirty="0"/>
              <a:t> </a:t>
            </a:r>
            <a:r>
              <a:rPr lang="en-US" spc="25" dirty="0"/>
              <a:t>lenders,</a:t>
            </a:r>
            <a:r>
              <a:rPr lang="en-US" spc="-55" dirty="0"/>
              <a:t> </a:t>
            </a:r>
            <a:r>
              <a:rPr lang="en-US" dirty="0"/>
              <a:t>investors,</a:t>
            </a:r>
            <a:r>
              <a:rPr lang="en-US" spc="-40" dirty="0"/>
              <a:t> </a:t>
            </a:r>
            <a:r>
              <a:rPr lang="en-US" spc="55" dirty="0"/>
              <a:t>and</a:t>
            </a:r>
            <a:r>
              <a:rPr lang="en-US" spc="-55" dirty="0"/>
              <a:t> </a:t>
            </a:r>
            <a:r>
              <a:rPr lang="en-US" spc="-5" dirty="0"/>
              <a:t>any</a:t>
            </a:r>
            <a:r>
              <a:rPr lang="en-US" spc="-40" dirty="0"/>
              <a:t> </a:t>
            </a:r>
            <a:r>
              <a:rPr lang="en-US" spc="70" dirty="0"/>
              <a:t>other</a:t>
            </a:r>
            <a:r>
              <a:rPr lang="en-US" spc="-40" dirty="0"/>
              <a:t> </a:t>
            </a:r>
            <a:r>
              <a:rPr lang="en-US" spc="45" dirty="0"/>
              <a:t>person</a:t>
            </a:r>
            <a:r>
              <a:rPr lang="en-US" spc="-55" dirty="0"/>
              <a:t> </a:t>
            </a:r>
            <a:r>
              <a:rPr lang="en-US" spc="70" dirty="0"/>
              <a:t>to</a:t>
            </a:r>
            <a:r>
              <a:rPr lang="en-US" spc="-30" dirty="0"/>
              <a:t> </a:t>
            </a:r>
            <a:r>
              <a:rPr lang="en-US" spc="70" dirty="0"/>
              <a:t>put  </a:t>
            </a:r>
            <a:r>
              <a:rPr lang="en-US" spc="10" dirty="0"/>
              <a:t>forward </a:t>
            </a:r>
            <a:r>
              <a:rPr lang="en-US" spc="45" dirty="0"/>
              <a:t>resolution</a:t>
            </a:r>
            <a:r>
              <a:rPr lang="en-US" spc="-95" dirty="0"/>
              <a:t> </a:t>
            </a:r>
            <a:r>
              <a:rPr lang="en-US" spc="35" dirty="0"/>
              <a:t>plans</a:t>
            </a:r>
            <a:endParaRPr lang="en-US" dirty="0"/>
          </a:p>
          <a:p>
            <a:pPr marL="299085" indent="-286385" algn="just">
              <a:tabLst>
                <a:tab pos="299085" algn="l"/>
                <a:tab pos="299720" algn="l"/>
              </a:tabLst>
            </a:pPr>
            <a:r>
              <a:rPr lang="en-US" spc="-40" dirty="0"/>
              <a:t>Providing </a:t>
            </a:r>
            <a:r>
              <a:rPr lang="en-US" spc="25" dirty="0"/>
              <a:t>access </a:t>
            </a:r>
            <a:r>
              <a:rPr lang="en-US" spc="10" dirty="0"/>
              <a:t>of </a:t>
            </a:r>
            <a:r>
              <a:rPr lang="en-US" spc="30" dirty="0"/>
              <a:t>information </a:t>
            </a:r>
            <a:r>
              <a:rPr lang="en-US" spc="70" dirty="0"/>
              <a:t>to </a:t>
            </a:r>
            <a:r>
              <a:rPr lang="en-US" spc="20" dirty="0"/>
              <a:t>resolution</a:t>
            </a:r>
            <a:r>
              <a:rPr lang="en-US" spc="-310" dirty="0"/>
              <a:t> </a:t>
            </a:r>
            <a:r>
              <a:rPr lang="en-US" spc="10" dirty="0"/>
              <a:t>applicant</a:t>
            </a:r>
            <a:endParaRPr lang="en-US" dirty="0"/>
          </a:p>
          <a:p>
            <a:pPr marL="299085" indent="-286385" algn="just">
              <a:tabLst>
                <a:tab pos="299085" algn="l"/>
                <a:tab pos="299720" algn="l"/>
              </a:tabLst>
            </a:pPr>
            <a:r>
              <a:rPr lang="en-US" spc="-45" dirty="0"/>
              <a:t>Check </a:t>
            </a:r>
            <a:r>
              <a:rPr lang="en-US" spc="45" dirty="0"/>
              <a:t>resolution</a:t>
            </a:r>
            <a:r>
              <a:rPr lang="en-US" spc="-15" dirty="0"/>
              <a:t> </a:t>
            </a:r>
            <a:r>
              <a:rPr lang="en-US" spc="40" dirty="0"/>
              <a:t>plan</a:t>
            </a:r>
            <a:r>
              <a:rPr lang="en-US" spc="-50" dirty="0"/>
              <a:t> </a:t>
            </a:r>
            <a:r>
              <a:rPr lang="en-US" spc="-10" dirty="0"/>
              <a:t>for</a:t>
            </a:r>
            <a:r>
              <a:rPr lang="en-US" spc="-45" dirty="0"/>
              <a:t> </a:t>
            </a:r>
            <a:r>
              <a:rPr lang="en-US" dirty="0"/>
              <a:t>compliance</a:t>
            </a:r>
            <a:r>
              <a:rPr lang="en-US" spc="-40" dirty="0"/>
              <a:t> </a:t>
            </a:r>
            <a:r>
              <a:rPr lang="en-US" spc="10" dirty="0"/>
              <a:t>with</a:t>
            </a:r>
            <a:r>
              <a:rPr lang="en-US" spc="-55" dirty="0"/>
              <a:t> </a:t>
            </a:r>
            <a:r>
              <a:rPr lang="en-US" spc="95" dirty="0"/>
              <a:t>the</a:t>
            </a:r>
            <a:r>
              <a:rPr lang="en-US" spc="-40" dirty="0"/>
              <a:t> </a:t>
            </a:r>
            <a:r>
              <a:rPr lang="en-US" spc="-15" dirty="0" smtClean="0"/>
              <a:t>code &amp;</a:t>
            </a:r>
            <a:r>
              <a:rPr lang="en-US" spc="-30" dirty="0" smtClean="0"/>
              <a:t> </a:t>
            </a:r>
            <a:r>
              <a:rPr lang="en-US" spc="60" dirty="0"/>
              <a:t>present</a:t>
            </a:r>
            <a:r>
              <a:rPr lang="en-US" spc="-30" dirty="0"/>
              <a:t> </a:t>
            </a:r>
            <a:r>
              <a:rPr lang="en-US" spc="70" dirty="0"/>
              <a:t>to</a:t>
            </a:r>
            <a:r>
              <a:rPr lang="en-US" spc="-40" dirty="0"/>
              <a:t> </a:t>
            </a:r>
            <a:r>
              <a:rPr lang="en-US" spc="-135" dirty="0" smtClean="0"/>
              <a:t>C o C</a:t>
            </a:r>
            <a:r>
              <a:rPr lang="en-US" spc="-135" dirty="0"/>
              <a:t>.</a:t>
            </a:r>
            <a:endParaRPr lang="en-US" dirty="0"/>
          </a:p>
          <a:p>
            <a:pPr marL="299085" indent="-286385" algn="just">
              <a:tabLst>
                <a:tab pos="299085" algn="l"/>
                <a:tab pos="299720" algn="l"/>
              </a:tabLst>
            </a:pPr>
            <a:r>
              <a:rPr lang="en-US" spc="20" dirty="0"/>
              <a:t>Submit </a:t>
            </a:r>
            <a:r>
              <a:rPr lang="en-US" spc="40" dirty="0"/>
              <a:t>resolution plan </a:t>
            </a:r>
            <a:r>
              <a:rPr lang="en-US" spc="30" dirty="0"/>
              <a:t>approved </a:t>
            </a:r>
            <a:r>
              <a:rPr lang="en-US" spc="-35" dirty="0"/>
              <a:t>by </a:t>
            </a:r>
            <a:r>
              <a:rPr lang="en-US" spc="-175" dirty="0" smtClean="0"/>
              <a:t>C o C </a:t>
            </a:r>
            <a:r>
              <a:rPr lang="en-US" spc="90" dirty="0"/>
              <a:t>to</a:t>
            </a:r>
            <a:r>
              <a:rPr lang="en-US" spc="-250" dirty="0"/>
              <a:t> </a:t>
            </a:r>
            <a:r>
              <a:rPr lang="en-US" spc="-315" dirty="0" smtClean="0"/>
              <a:t>N  C  L T</a:t>
            </a:r>
            <a:endParaRPr lang="en-US" dirty="0"/>
          </a:p>
          <a:p>
            <a:pPr marL="299085" marR="412115" indent="-286385" algn="just">
              <a:tabLst>
                <a:tab pos="299085" algn="l"/>
                <a:tab pos="299720" algn="l"/>
              </a:tabLst>
            </a:pPr>
            <a:r>
              <a:rPr lang="en-US" spc="20" dirty="0"/>
              <a:t>Send </a:t>
            </a:r>
            <a:r>
              <a:rPr lang="en-US" spc="-25" dirty="0"/>
              <a:t>copy </a:t>
            </a:r>
            <a:r>
              <a:rPr lang="en-US" spc="-5" dirty="0"/>
              <a:t>of </a:t>
            </a:r>
            <a:r>
              <a:rPr lang="en-US" spc="65" dirty="0"/>
              <a:t>order </a:t>
            </a:r>
            <a:r>
              <a:rPr lang="en-US" spc="-5" dirty="0"/>
              <a:t>of </a:t>
            </a:r>
            <a:r>
              <a:rPr lang="en-US" spc="-335" dirty="0" smtClean="0"/>
              <a:t>N C L T </a:t>
            </a:r>
            <a:r>
              <a:rPr lang="en-US" spc="20" dirty="0"/>
              <a:t>approving/rejecting </a:t>
            </a:r>
            <a:r>
              <a:rPr lang="en-US" spc="25" dirty="0"/>
              <a:t>resolution </a:t>
            </a:r>
            <a:r>
              <a:rPr lang="en-US" spc="10" dirty="0"/>
              <a:t>plan</a:t>
            </a:r>
            <a:r>
              <a:rPr lang="en-US" spc="-405" dirty="0"/>
              <a:t> </a:t>
            </a:r>
            <a:r>
              <a:rPr lang="en-US" spc="90" dirty="0"/>
              <a:t>to  </a:t>
            </a:r>
            <a:r>
              <a:rPr lang="en-US" spc="45" dirty="0"/>
              <a:t>participants </a:t>
            </a:r>
            <a:r>
              <a:rPr lang="en-US" spc="75" dirty="0"/>
              <a:t>and </a:t>
            </a:r>
            <a:r>
              <a:rPr lang="en-US" spc="45" dirty="0"/>
              <a:t>resolution</a:t>
            </a:r>
            <a:r>
              <a:rPr lang="en-US" spc="-200" dirty="0"/>
              <a:t> </a:t>
            </a:r>
            <a:r>
              <a:rPr lang="en-US" spc="30" dirty="0"/>
              <a:t>applicants</a:t>
            </a:r>
            <a:endParaRPr lang="en-US" dirty="0"/>
          </a:p>
          <a:p>
            <a:pPr algn="just"/>
            <a:endParaRPr lang="en-US" dirty="0"/>
          </a:p>
        </p:txBody>
      </p:sp>
    </p:spTree>
    <p:extLst>
      <p:ext uri="{BB962C8B-B14F-4D97-AF65-F5344CB8AC3E}">
        <p14:creationId xmlns:p14="http://schemas.microsoft.com/office/powerpoint/2010/main" val="2426879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FACETS</a:t>
            </a:r>
            <a:endParaRPr lang="en-US" b="1" dirty="0"/>
          </a:p>
        </p:txBody>
      </p:sp>
      <p:sp>
        <p:nvSpPr>
          <p:cNvPr id="3" name="Content Placeholder 2"/>
          <p:cNvSpPr>
            <a:spLocks noGrp="1"/>
          </p:cNvSpPr>
          <p:nvPr>
            <p:ph idx="1"/>
          </p:nvPr>
        </p:nvSpPr>
        <p:spPr/>
        <p:txBody>
          <a:bodyPr/>
          <a:lstStyle/>
          <a:p>
            <a:pPr algn="just"/>
            <a:r>
              <a:rPr lang="en-US" dirty="0"/>
              <a:t>IBC-2016 was enacted to bring-in an </a:t>
            </a:r>
            <a:r>
              <a:rPr lang="en-US" b="1" dirty="0">
                <a:solidFill>
                  <a:srgbClr val="C00000"/>
                </a:solidFill>
              </a:rPr>
              <a:t>umbrella law </a:t>
            </a:r>
            <a:r>
              <a:rPr lang="en-US" dirty="0"/>
              <a:t>that shall encompass and accommodate the various fragmented and compartmentalized laws relating with corporate restructuring, insolvency and </a:t>
            </a:r>
            <a:r>
              <a:rPr lang="en-US" dirty="0" smtClean="0"/>
              <a:t>liquidation.</a:t>
            </a:r>
          </a:p>
          <a:p>
            <a:pPr algn="just"/>
            <a:endParaRPr lang="en-US" dirty="0"/>
          </a:p>
          <a:p>
            <a:pPr marL="0" indent="0" algn="just">
              <a:buNone/>
            </a:pPr>
            <a:r>
              <a:rPr lang="en-US" dirty="0" smtClean="0">
                <a:solidFill>
                  <a:srgbClr val="C00000"/>
                </a:solidFill>
              </a:rPr>
              <a:t>     The </a:t>
            </a:r>
            <a:r>
              <a:rPr lang="en-US" dirty="0">
                <a:solidFill>
                  <a:srgbClr val="C00000"/>
                </a:solidFill>
              </a:rPr>
              <a:t>intent was to</a:t>
            </a:r>
            <a:r>
              <a:rPr lang="en-US" dirty="0" smtClean="0">
                <a:solidFill>
                  <a:srgbClr val="C00000"/>
                </a:solidFill>
              </a:rPr>
              <a:t>:</a:t>
            </a:r>
          </a:p>
          <a:p>
            <a:pPr marL="0" indent="0" algn="just">
              <a:buNone/>
            </a:pPr>
            <a:endParaRPr lang="en-US" dirty="0"/>
          </a:p>
          <a:p>
            <a:pPr algn="just">
              <a:spcBef>
                <a:spcPts val="0"/>
              </a:spcBef>
            </a:pPr>
            <a:r>
              <a:rPr lang="en-US" b="1" i="1" dirty="0" smtClean="0"/>
              <a:t> </a:t>
            </a:r>
            <a:r>
              <a:rPr lang="en-US" dirty="0"/>
              <a:t>ensure easy and timely resolution/ recovery of bad debts and </a:t>
            </a:r>
            <a:r>
              <a:rPr lang="en-US" dirty="0" smtClean="0"/>
              <a:t>claims</a:t>
            </a:r>
          </a:p>
          <a:p>
            <a:pPr algn="just">
              <a:spcBef>
                <a:spcPts val="0"/>
              </a:spcBef>
            </a:pPr>
            <a:r>
              <a:rPr lang="en-US" dirty="0" smtClean="0"/>
              <a:t> instill </a:t>
            </a:r>
            <a:r>
              <a:rPr lang="en-US" dirty="0"/>
              <a:t>confidence in institutional </a:t>
            </a:r>
            <a:r>
              <a:rPr lang="en-US" dirty="0" smtClean="0"/>
              <a:t>investor</a:t>
            </a:r>
          </a:p>
          <a:p>
            <a:pPr algn="just">
              <a:spcBef>
                <a:spcPts val="0"/>
              </a:spcBef>
            </a:pPr>
            <a:r>
              <a:rPr lang="en-US" dirty="0" smtClean="0"/>
              <a:t> provide </a:t>
            </a:r>
            <a:r>
              <a:rPr lang="en-US" dirty="0"/>
              <a:t>an opportunity of revival to sick/bankrupt entities by corporate </a:t>
            </a:r>
            <a:r>
              <a:rPr lang="en-US" dirty="0" smtClean="0"/>
              <a:t>restructuring</a:t>
            </a:r>
          </a:p>
          <a:p>
            <a:pPr algn="just">
              <a:spcBef>
                <a:spcPts val="0"/>
              </a:spcBef>
            </a:pPr>
            <a:r>
              <a:rPr lang="en-US" dirty="0" smtClean="0"/>
              <a:t> strengthen </a:t>
            </a:r>
            <a:r>
              <a:rPr lang="en-US" dirty="0"/>
              <a:t>the Indian economy on global platform and to attract FDI and FIIs</a:t>
            </a:r>
          </a:p>
          <a:p>
            <a:pPr marL="0" indent="0" algn="just">
              <a:buNone/>
            </a:pPr>
            <a:endParaRPr lang="en-US" dirty="0"/>
          </a:p>
        </p:txBody>
      </p:sp>
    </p:spTree>
    <p:extLst>
      <p:ext uri="{BB962C8B-B14F-4D97-AF65-F5344CB8AC3E}">
        <p14:creationId xmlns:p14="http://schemas.microsoft.com/office/powerpoint/2010/main" val="4232275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spc="-65" dirty="0" smtClean="0">
                <a:effectLst/>
              </a:rPr>
              <a:t>ROLES </a:t>
            </a:r>
            <a:r>
              <a:rPr lang="en-US" sz="2400" b="1" spc="70" dirty="0" smtClean="0">
                <a:effectLst/>
              </a:rPr>
              <a:t>AND </a:t>
            </a:r>
            <a:r>
              <a:rPr lang="en-US" sz="2400" b="1" spc="-30" dirty="0" smtClean="0">
                <a:effectLst/>
              </a:rPr>
              <a:t>RESPONSIBILITIES </a:t>
            </a:r>
            <a:r>
              <a:rPr lang="en-US" sz="2400" b="1" spc="-5" dirty="0" smtClean="0">
                <a:effectLst/>
              </a:rPr>
              <a:t>OF</a:t>
            </a:r>
            <a:r>
              <a:rPr lang="en-US" sz="2400" b="1" spc="-130" dirty="0" smtClean="0">
                <a:effectLst/>
              </a:rPr>
              <a:t> </a:t>
            </a:r>
            <a:r>
              <a:rPr lang="en-US" sz="2400" b="1" spc="-35" dirty="0" smtClean="0">
                <a:effectLst/>
              </a:rPr>
              <a:t>LIQUIDATOR</a:t>
            </a:r>
            <a:endParaRPr lang="en-US" sz="2400" b="1" dirty="0">
              <a:effectLst/>
            </a:endParaRPr>
          </a:p>
        </p:txBody>
      </p:sp>
      <p:sp>
        <p:nvSpPr>
          <p:cNvPr id="3" name="Content Placeholder 2"/>
          <p:cNvSpPr>
            <a:spLocks noGrp="1"/>
          </p:cNvSpPr>
          <p:nvPr>
            <p:ph idx="1"/>
          </p:nvPr>
        </p:nvSpPr>
        <p:spPr>
          <a:xfrm>
            <a:off x="609600" y="1219200"/>
            <a:ext cx="10972800" cy="5105399"/>
          </a:xfrm>
        </p:spPr>
        <p:txBody>
          <a:bodyPr>
            <a:normAutofit/>
          </a:bodyPr>
          <a:lstStyle/>
          <a:p>
            <a:pPr marL="299085" indent="-286385" algn="just">
              <a:spcBef>
                <a:spcPts val="95"/>
              </a:spcBef>
              <a:tabLst>
                <a:tab pos="299085" algn="l"/>
                <a:tab pos="299720" algn="l"/>
              </a:tabLst>
            </a:pPr>
            <a:r>
              <a:rPr lang="en-US" spc="-210" dirty="0"/>
              <a:t>To </a:t>
            </a:r>
            <a:r>
              <a:rPr lang="en-US" spc="-210" dirty="0" smtClean="0"/>
              <a:t> </a:t>
            </a:r>
            <a:r>
              <a:rPr lang="en-US" spc="5" dirty="0" smtClean="0"/>
              <a:t>receive </a:t>
            </a:r>
            <a:r>
              <a:rPr lang="en-US" spc="-5" dirty="0"/>
              <a:t>, </a:t>
            </a:r>
            <a:r>
              <a:rPr lang="en-US" spc="-15" dirty="0"/>
              <a:t>collect </a:t>
            </a:r>
            <a:r>
              <a:rPr lang="en-US" spc="60" dirty="0"/>
              <a:t>and </a:t>
            </a:r>
            <a:r>
              <a:rPr lang="en-US" spc="-45" dirty="0"/>
              <a:t>verify </a:t>
            </a:r>
            <a:r>
              <a:rPr lang="en-US" spc="-5" dirty="0"/>
              <a:t>claims </a:t>
            </a:r>
            <a:r>
              <a:rPr lang="en-US" spc="10" dirty="0"/>
              <a:t>of </a:t>
            </a:r>
            <a:r>
              <a:rPr lang="en-US" spc="-15" dirty="0"/>
              <a:t>all </a:t>
            </a:r>
            <a:r>
              <a:rPr lang="en-US" spc="110" dirty="0"/>
              <a:t>the</a:t>
            </a:r>
            <a:r>
              <a:rPr lang="en-US" spc="-204" dirty="0"/>
              <a:t> </a:t>
            </a:r>
            <a:r>
              <a:rPr lang="en-US" spc="30" dirty="0"/>
              <a:t>creditors</a:t>
            </a:r>
            <a:endParaRPr lang="en-US" dirty="0"/>
          </a:p>
          <a:p>
            <a:pPr marL="299085" marR="6985" indent="-286385" algn="just">
              <a:tabLst>
                <a:tab pos="299720" algn="l"/>
              </a:tabLst>
            </a:pPr>
            <a:r>
              <a:rPr lang="en-US" spc="-210" dirty="0"/>
              <a:t>To </a:t>
            </a:r>
            <a:r>
              <a:rPr lang="en-US" spc="20" dirty="0"/>
              <a:t>take </a:t>
            </a:r>
            <a:r>
              <a:rPr lang="en-US" spc="10" dirty="0"/>
              <a:t>into </a:t>
            </a:r>
            <a:r>
              <a:rPr lang="en-US" spc="30" dirty="0"/>
              <a:t>custody </a:t>
            </a:r>
            <a:r>
              <a:rPr lang="en-US" spc="330" dirty="0"/>
              <a:t>/ </a:t>
            </a:r>
            <a:r>
              <a:rPr lang="en-US" spc="35" dirty="0"/>
              <a:t>control </a:t>
            </a:r>
            <a:r>
              <a:rPr lang="en-US" spc="60" dirty="0"/>
              <a:t>and </a:t>
            </a:r>
            <a:r>
              <a:rPr lang="en-US" spc="25" dirty="0"/>
              <a:t>evaluate </a:t>
            </a:r>
            <a:r>
              <a:rPr lang="en-US" spc="-50" dirty="0"/>
              <a:t>all </a:t>
            </a:r>
            <a:r>
              <a:rPr lang="en-US" spc="95" dirty="0"/>
              <a:t>the </a:t>
            </a:r>
            <a:r>
              <a:rPr lang="en-US" spc="40" dirty="0"/>
              <a:t>assets, </a:t>
            </a:r>
            <a:r>
              <a:rPr lang="en-US" spc="15" dirty="0"/>
              <a:t>property,  </a:t>
            </a:r>
            <a:r>
              <a:rPr lang="en-US" spc="10" dirty="0"/>
              <a:t>effects </a:t>
            </a:r>
            <a:r>
              <a:rPr lang="en-US" spc="55" dirty="0"/>
              <a:t>and </a:t>
            </a:r>
            <a:r>
              <a:rPr lang="en-US" spc="25" dirty="0"/>
              <a:t>actionable </a:t>
            </a:r>
            <a:r>
              <a:rPr lang="en-US" spc="-30" dirty="0"/>
              <a:t>claims </a:t>
            </a:r>
            <a:r>
              <a:rPr lang="en-US" spc="-5" dirty="0"/>
              <a:t>of </a:t>
            </a:r>
            <a:r>
              <a:rPr lang="en-US" spc="95" dirty="0"/>
              <a:t>the </a:t>
            </a:r>
            <a:r>
              <a:rPr lang="en-US" spc="40" dirty="0"/>
              <a:t>corporate </a:t>
            </a:r>
            <a:r>
              <a:rPr lang="en-US" spc="45" dirty="0"/>
              <a:t>debtor- </a:t>
            </a:r>
            <a:r>
              <a:rPr lang="en-US" spc="55" dirty="0"/>
              <a:t>protect </a:t>
            </a:r>
            <a:r>
              <a:rPr lang="en-US" spc="60" dirty="0"/>
              <a:t>and  </a:t>
            </a:r>
            <a:r>
              <a:rPr lang="en-US" spc="55" dirty="0"/>
              <a:t>preserve </a:t>
            </a:r>
            <a:r>
              <a:rPr lang="en-US" spc="95" dirty="0"/>
              <a:t>the </a:t>
            </a:r>
            <a:r>
              <a:rPr lang="en-US" spc="50" dirty="0"/>
              <a:t>assets </a:t>
            </a:r>
            <a:r>
              <a:rPr lang="en-US" spc="-215" dirty="0"/>
              <a:t>&amp;</a:t>
            </a:r>
            <a:r>
              <a:rPr lang="en-US" spc="-365" dirty="0"/>
              <a:t> </a:t>
            </a:r>
            <a:r>
              <a:rPr lang="en-US" spc="40" dirty="0"/>
              <a:t>properties.</a:t>
            </a:r>
            <a:endParaRPr lang="en-US" dirty="0"/>
          </a:p>
          <a:p>
            <a:pPr marL="299085" marR="6985" indent="-286385" algn="just">
              <a:tabLst>
                <a:tab pos="299085" algn="l"/>
                <a:tab pos="299720" algn="l"/>
              </a:tabLst>
            </a:pPr>
            <a:r>
              <a:rPr lang="en-US" spc="-30" dirty="0"/>
              <a:t>Form </a:t>
            </a:r>
            <a:r>
              <a:rPr lang="en-US" spc="55" dirty="0"/>
              <a:t>and </a:t>
            </a:r>
            <a:r>
              <a:rPr lang="en-US" spc="15" dirty="0"/>
              <a:t>hold </a:t>
            </a:r>
            <a:r>
              <a:rPr lang="en-US" spc="25" dirty="0"/>
              <a:t>liquidation </a:t>
            </a:r>
            <a:r>
              <a:rPr lang="en-US" spc="95" dirty="0"/>
              <a:t>estate </a:t>
            </a:r>
            <a:r>
              <a:rPr lang="en-US" spc="35" dirty="0"/>
              <a:t>as </a:t>
            </a:r>
            <a:r>
              <a:rPr lang="en-US" spc="75" dirty="0"/>
              <a:t>a </a:t>
            </a:r>
            <a:r>
              <a:rPr lang="en-US" spc="-25" dirty="0"/>
              <a:t>fiduciary </a:t>
            </a:r>
            <a:r>
              <a:rPr lang="en-US" spc="-10" dirty="0"/>
              <a:t>for </a:t>
            </a:r>
            <a:r>
              <a:rPr lang="en-US" spc="85" dirty="0"/>
              <a:t>the </a:t>
            </a:r>
            <a:r>
              <a:rPr lang="en-US" spc="30" dirty="0"/>
              <a:t>benefits </a:t>
            </a:r>
            <a:r>
              <a:rPr lang="en-US" spc="-5" dirty="0"/>
              <a:t>of </a:t>
            </a:r>
            <a:r>
              <a:rPr lang="en-US" spc="95" dirty="0"/>
              <a:t>the  </a:t>
            </a:r>
            <a:r>
              <a:rPr lang="en-US" spc="15" dirty="0"/>
              <a:t>creditors</a:t>
            </a:r>
            <a:endParaRPr lang="en-US" dirty="0"/>
          </a:p>
          <a:p>
            <a:pPr marL="299085" indent="-286385" algn="just">
              <a:tabLst>
                <a:tab pos="299085" algn="l"/>
                <a:tab pos="299720" algn="l"/>
              </a:tabLst>
            </a:pPr>
            <a:r>
              <a:rPr lang="en-US" spc="-55" dirty="0"/>
              <a:t>Carry </a:t>
            </a:r>
            <a:r>
              <a:rPr lang="en-US" spc="55" dirty="0"/>
              <a:t>on</a:t>
            </a:r>
            <a:r>
              <a:rPr lang="en-US" spc="-400" dirty="0"/>
              <a:t> </a:t>
            </a:r>
            <a:r>
              <a:rPr lang="en-US" spc="20" dirty="0"/>
              <a:t>business </a:t>
            </a:r>
            <a:r>
              <a:rPr lang="en-US" spc="-5" dirty="0"/>
              <a:t>for </a:t>
            </a:r>
            <a:r>
              <a:rPr lang="en-US" spc="15" dirty="0"/>
              <a:t>beneficial </a:t>
            </a:r>
            <a:r>
              <a:rPr lang="en-US" spc="25" dirty="0"/>
              <a:t>liquidation </a:t>
            </a:r>
            <a:r>
              <a:rPr lang="en-US" spc="35" dirty="0"/>
              <a:t>as </a:t>
            </a:r>
            <a:r>
              <a:rPr lang="en-US" spc="25" dirty="0"/>
              <a:t>necessary</a:t>
            </a:r>
            <a:endParaRPr lang="en-US" dirty="0"/>
          </a:p>
          <a:p>
            <a:pPr marL="299085" indent="-286385" algn="just">
              <a:tabLst>
                <a:tab pos="299085" algn="l"/>
                <a:tab pos="299720" algn="l"/>
              </a:tabLst>
            </a:pPr>
            <a:r>
              <a:rPr lang="en-US" spc="-55" dirty="0"/>
              <a:t>Sell </a:t>
            </a:r>
            <a:r>
              <a:rPr lang="en-US" spc="5" dirty="0"/>
              <a:t>movable </a:t>
            </a:r>
            <a:r>
              <a:rPr lang="en-US" spc="60" dirty="0"/>
              <a:t>and </a:t>
            </a:r>
            <a:r>
              <a:rPr lang="en-US" dirty="0"/>
              <a:t>immovable </a:t>
            </a:r>
            <a:r>
              <a:rPr lang="en-US" spc="40" dirty="0"/>
              <a:t>properties </a:t>
            </a:r>
            <a:r>
              <a:rPr lang="en-US" spc="-35" dirty="0"/>
              <a:t>by </a:t>
            </a:r>
            <a:r>
              <a:rPr lang="en-US" spc="80" dirty="0"/>
              <a:t>auction/</a:t>
            </a:r>
            <a:r>
              <a:rPr lang="en-US" spc="-375" dirty="0"/>
              <a:t> </a:t>
            </a:r>
            <a:r>
              <a:rPr lang="en-US" spc="35" dirty="0"/>
              <a:t>private </a:t>
            </a:r>
            <a:r>
              <a:rPr lang="en-US" spc="45" dirty="0"/>
              <a:t>contract</a:t>
            </a:r>
            <a:endParaRPr lang="en-US" dirty="0"/>
          </a:p>
          <a:p>
            <a:pPr marL="299085" indent="-286385" algn="just">
              <a:tabLst>
                <a:tab pos="299085" algn="l"/>
                <a:tab pos="299720" algn="l"/>
              </a:tabLst>
            </a:pPr>
            <a:r>
              <a:rPr lang="en-US" dirty="0"/>
              <a:t>Obtain </a:t>
            </a:r>
            <a:r>
              <a:rPr lang="en-US" spc="30" dirty="0"/>
              <a:t>professional</a:t>
            </a:r>
            <a:r>
              <a:rPr lang="en-US" spc="-80" dirty="0"/>
              <a:t> </a:t>
            </a:r>
            <a:r>
              <a:rPr lang="en-US" spc="40" dirty="0"/>
              <a:t>assistance</a:t>
            </a:r>
            <a:endParaRPr lang="en-US" dirty="0"/>
          </a:p>
          <a:p>
            <a:pPr marL="299085" indent="-286385" algn="just">
              <a:tabLst>
                <a:tab pos="299085" algn="l"/>
                <a:tab pos="299720" algn="l"/>
              </a:tabLst>
            </a:pPr>
            <a:r>
              <a:rPr lang="en-US" spc="-210" dirty="0"/>
              <a:t>To </a:t>
            </a:r>
            <a:r>
              <a:rPr lang="en-US" spc="30" dirty="0"/>
              <a:t>institute </a:t>
            </a:r>
            <a:r>
              <a:rPr lang="en-US" spc="45" dirty="0"/>
              <a:t>or </a:t>
            </a:r>
            <a:r>
              <a:rPr lang="en-US" spc="40" dirty="0"/>
              <a:t>defend</a:t>
            </a:r>
            <a:r>
              <a:rPr lang="en-US" spc="-400" dirty="0"/>
              <a:t> </a:t>
            </a:r>
            <a:r>
              <a:rPr lang="en-US" spc="40" dirty="0"/>
              <a:t>suit</a:t>
            </a:r>
            <a:endParaRPr lang="en-US" dirty="0"/>
          </a:p>
          <a:p>
            <a:pPr marL="299085" marR="5080" indent="-286385" algn="just">
              <a:tabLst>
                <a:tab pos="299085" algn="l"/>
                <a:tab pos="299720" algn="l"/>
                <a:tab pos="1793875" algn="l"/>
                <a:tab pos="3012440" algn="l"/>
                <a:tab pos="3970020" algn="l"/>
                <a:tab pos="4438650" algn="l"/>
                <a:tab pos="4993640" algn="l"/>
                <a:tab pos="5551170" algn="l"/>
                <a:tab pos="7322184" algn="l"/>
              </a:tabLst>
            </a:pPr>
            <a:r>
              <a:rPr lang="en-US" spc="-145" dirty="0"/>
              <a:t>I</a:t>
            </a:r>
            <a:r>
              <a:rPr lang="en-US" spc="35" dirty="0"/>
              <a:t>n</a:t>
            </a:r>
            <a:r>
              <a:rPr lang="en-US" spc="-95" dirty="0"/>
              <a:t>v</a:t>
            </a:r>
            <a:r>
              <a:rPr lang="en-US" spc="114" dirty="0"/>
              <a:t>e</a:t>
            </a:r>
            <a:r>
              <a:rPr lang="en-US" spc="-5" dirty="0"/>
              <a:t>s</a:t>
            </a:r>
            <a:r>
              <a:rPr lang="en-US" spc="150" dirty="0"/>
              <a:t>t</a:t>
            </a:r>
            <a:r>
              <a:rPr lang="en-US" spc="-90" dirty="0"/>
              <a:t>i</a:t>
            </a:r>
            <a:r>
              <a:rPr lang="en-US" spc="-95" dirty="0"/>
              <a:t>g</a:t>
            </a:r>
            <a:r>
              <a:rPr lang="en-US" spc="75" dirty="0"/>
              <a:t>a</a:t>
            </a:r>
            <a:r>
              <a:rPr lang="en-US" spc="130" dirty="0"/>
              <a:t>t</a:t>
            </a:r>
            <a:r>
              <a:rPr lang="en-US" spc="125" dirty="0"/>
              <a:t>e</a:t>
            </a:r>
            <a:r>
              <a:rPr lang="en-US" dirty="0"/>
              <a:t>	</a:t>
            </a:r>
            <a:r>
              <a:rPr lang="en-US" spc="-35" dirty="0"/>
              <a:t>f</a:t>
            </a:r>
            <a:r>
              <a:rPr lang="en-US" spc="-90" dirty="0"/>
              <a:t>i</a:t>
            </a:r>
            <a:r>
              <a:rPr lang="en-US" spc="80" dirty="0"/>
              <a:t>n</a:t>
            </a:r>
            <a:r>
              <a:rPr lang="en-US" spc="95" dirty="0"/>
              <a:t>a</a:t>
            </a:r>
            <a:r>
              <a:rPr lang="en-US" spc="80" dirty="0"/>
              <a:t>n</a:t>
            </a:r>
            <a:r>
              <a:rPr lang="en-US" spc="-60" dirty="0"/>
              <a:t>c</a:t>
            </a:r>
            <a:r>
              <a:rPr lang="en-US" spc="-90" dirty="0"/>
              <a:t>i</a:t>
            </a:r>
            <a:r>
              <a:rPr lang="en-US" spc="120" dirty="0"/>
              <a:t>a</a:t>
            </a:r>
            <a:r>
              <a:rPr lang="en-US" spc="-75" dirty="0"/>
              <a:t>l</a:t>
            </a:r>
            <a:r>
              <a:rPr lang="en-US" dirty="0"/>
              <a:t>	</a:t>
            </a:r>
            <a:r>
              <a:rPr lang="en-US" spc="95" dirty="0"/>
              <a:t>a</a:t>
            </a:r>
            <a:r>
              <a:rPr lang="en-US" spc="-35" dirty="0"/>
              <a:t>f</a:t>
            </a:r>
            <a:r>
              <a:rPr lang="en-US" spc="-55" dirty="0"/>
              <a:t>f</a:t>
            </a:r>
            <a:r>
              <a:rPr lang="en-US" spc="95" dirty="0"/>
              <a:t>a</a:t>
            </a:r>
            <a:r>
              <a:rPr lang="en-US" spc="-90" dirty="0"/>
              <a:t>i</a:t>
            </a:r>
            <a:r>
              <a:rPr lang="en-US" spc="30" dirty="0"/>
              <a:t>r</a:t>
            </a:r>
            <a:r>
              <a:rPr lang="en-US" spc="15" dirty="0"/>
              <a:t>s</a:t>
            </a:r>
            <a:r>
              <a:rPr lang="en-US" dirty="0"/>
              <a:t>	</a:t>
            </a:r>
            <a:r>
              <a:rPr lang="en-US" spc="60" dirty="0"/>
              <a:t>o</a:t>
            </a:r>
            <a:r>
              <a:rPr lang="en-US" spc="-65" dirty="0"/>
              <a:t>f</a:t>
            </a:r>
            <a:r>
              <a:rPr lang="en-US" dirty="0"/>
              <a:t>	</a:t>
            </a:r>
            <a:r>
              <a:rPr lang="en-US" spc="-310" dirty="0" smtClean="0"/>
              <a:t>C </a:t>
            </a:r>
            <a:r>
              <a:rPr lang="en-US" spc="-240" dirty="0" smtClean="0"/>
              <a:t>D</a:t>
            </a:r>
            <a:r>
              <a:rPr lang="en-US" dirty="0"/>
              <a:t>	</a:t>
            </a:r>
            <a:r>
              <a:rPr lang="en-US" spc="-120" dirty="0"/>
              <a:t>f</a:t>
            </a:r>
            <a:r>
              <a:rPr lang="en-US" spc="60" dirty="0"/>
              <a:t>o</a:t>
            </a:r>
            <a:r>
              <a:rPr lang="en-US" spc="30" dirty="0"/>
              <a:t>r</a:t>
            </a:r>
            <a:r>
              <a:rPr lang="en-US" dirty="0"/>
              <a:t>	</a:t>
            </a:r>
            <a:r>
              <a:rPr lang="en-US" spc="35" dirty="0"/>
              <a:t>u</a:t>
            </a:r>
            <a:r>
              <a:rPr lang="en-US" spc="60" dirty="0"/>
              <a:t>n</a:t>
            </a:r>
            <a:r>
              <a:rPr lang="en-US" spc="35" dirty="0"/>
              <a:t>d</a:t>
            </a:r>
            <a:r>
              <a:rPr lang="en-US" spc="114" dirty="0"/>
              <a:t>e</a:t>
            </a:r>
            <a:r>
              <a:rPr lang="en-US" spc="55" dirty="0"/>
              <a:t>r</a:t>
            </a:r>
            <a:r>
              <a:rPr lang="en-US" spc="-135" dirty="0"/>
              <a:t>v</a:t>
            </a:r>
            <a:r>
              <a:rPr lang="en-US" spc="75" dirty="0"/>
              <a:t>a</a:t>
            </a:r>
            <a:r>
              <a:rPr lang="en-US" spc="-110" dirty="0"/>
              <a:t>l</a:t>
            </a:r>
            <a:r>
              <a:rPr lang="en-US" spc="35" dirty="0"/>
              <a:t>u</a:t>
            </a:r>
            <a:r>
              <a:rPr lang="en-US" spc="114" dirty="0"/>
              <a:t>e</a:t>
            </a:r>
            <a:r>
              <a:rPr lang="en-US" spc="35" dirty="0"/>
              <a:t>d</a:t>
            </a:r>
            <a:r>
              <a:rPr lang="en-US" spc="235" dirty="0"/>
              <a:t>/</a:t>
            </a:r>
            <a:r>
              <a:rPr lang="en-US" dirty="0"/>
              <a:t>	</a:t>
            </a:r>
            <a:r>
              <a:rPr lang="en-US" spc="35" dirty="0"/>
              <a:t>p</a:t>
            </a:r>
            <a:r>
              <a:rPr lang="en-US" spc="-10" dirty="0"/>
              <a:t>r</a:t>
            </a:r>
            <a:r>
              <a:rPr lang="en-US" spc="90" dirty="0"/>
              <a:t>e</a:t>
            </a:r>
            <a:r>
              <a:rPr lang="en-US" spc="-100" dirty="0"/>
              <a:t>f</a:t>
            </a:r>
            <a:r>
              <a:rPr lang="en-US" spc="90" dirty="0"/>
              <a:t>e</a:t>
            </a:r>
            <a:r>
              <a:rPr lang="en-US" spc="10" dirty="0"/>
              <a:t>r</a:t>
            </a:r>
            <a:r>
              <a:rPr lang="en-US" spc="114" dirty="0"/>
              <a:t>e</a:t>
            </a:r>
            <a:r>
              <a:rPr lang="en-US" spc="15" dirty="0"/>
              <a:t>n</a:t>
            </a:r>
            <a:r>
              <a:rPr lang="en-US" spc="130" dirty="0"/>
              <a:t>t</a:t>
            </a:r>
            <a:r>
              <a:rPr lang="en-US" spc="-130" dirty="0"/>
              <a:t>i</a:t>
            </a:r>
            <a:r>
              <a:rPr lang="en-US" spc="95" dirty="0"/>
              <a:t>a</a:t>
            </a:r>
            <a:r>
              <a:rPr lang="en-US" spc="-105" dirty="0"/>
              <a:t>l  </a:t>
            </a:r>
            <a:r>
              <a:rPr lang="en-US" spc="30" dirty="0"/>
              <a:t>transactions</a:t>
            </a:r>
            <a:endParaRPr lang="en-US" dirty="0"/>
          </a:p>
          <a:p>
            <a:pPr marL="299085" indent="-286385" algn="just">
              <a:tabLst>
                <a:tab pos="299085" algn="l"/>
                <a:tab pos="299720" algn="l"/>
              </a:tabLst>
            </a:pPr>
            <a:r>
              <a:rPr lang="en-US" spc="-55" dirty="0"/>
              <a:t>Apply </a:t>
            </a:r>
            <a:r>
              <a:rPr lang="en-US" spc="105" dirty="0"/>
              <a:t>to</a:t>
            </a:r>
            <a:r>
              <a:rPr lang="en-US" spc="-400" dirty="0"/>
              <a:t> </a:t>
            </a:r>
            <a:r>
              <a:rPr lang="en-US" spc="-325" dirty="0" smtClean="0"/>
              <a:t>N  C  L T  </a:t>
            </a:r>
            <a:r>
              <a:rPr lang="en-US" spc="15" dirty="0"/>
              <a:t>for </a:t>
            </a:r>
            <a:r>
              <a:rPr lang="en-US" spc="50" dirty="0"/>
              <a:t>orders </a:t>
            </a:r>
            <a:r>
              <a:rPr lang="en-US" spc="60" dirty="0"/>
              <a:t>and </a:t>
            </a:r>
            <a:r>
              <a:rPr lang="en-US" spc="10" dirty="0"/>
              <a:t>directions </a:t>
            </a:r>
            <a:r>
              <a:rPr lang="en-US" spc="35" dirty="0"/>
              <a:t>as required</a:t>
            </a:r>
            <a:endParaRPr lang="en-US" dirty="0"/>
          </a:p>
          <a:p>
            <a:pPr marL="299085" indent="-286385" algn="just">
              <a:tabLst>
                <a:tab pos="299085" algn="l"/>
                <a:tab pos="299720" algn="l"/>
              </a:tabLst>
            </a:pPr>
            <a:r>
              <a:rPr lang="en-US" spc="40" dirty="0"/>
              <a:t>Prepare</a:t>
            </a:r>
            <a:r>
              <a:rPr lang="en-US" spc="-75" dirty="0"/>
              <a:t> </a:t>
            </a:r>
            <a:r>
              <a:rPr lang="en-US" spc="20" dirty="0"/>
              <a:t>preliminary</a:t>
            </a:r>
            <a:r>
              <a:rPr lang="en-US" spc="-30" dirty="0"/>
              <a:t> </a:t>
            </a:r>
            <a:r>
              <a:rPr lang="en-US" spc="70" dirty="0"/>
              <a:t>report,</a:t>
            </a:r>
            <a:r>
              <a:rPr lang="en-US" spc="-20" dirty="0"/>
              <a:t> </a:t>
            </a:r>
            <a:r>
              <a:rPr lang="en-US" spc="65" dirty="0"/>
              <a:t>assets</a:t>
            </a:r>
            <a:r>
              <a:rPr lang="en-US" spc="-20" dirty="0"/>
              <a:t> </a:t>
            </a:r>
            <a:r>
              <a:rPr lang="en-US" spc="65" dirty="0"/>
              <a:t>memorandum,</a:t>
            </a:r>
            <a:r>
              <a:rPr lang="en-US" spc="-20" dirty="0"/>
              <a:t> </a:t>
            </a:r>
            <a:r>
              <a:rPr lang="en-US" spc="35" dirty="0"/>
              <a:t>sale</a:t>
            </a:r>
            <a:r>
              <a:rPr lang="en-US" spc="-30" dirty="0"/>
              <a:t> </a:t>
            </a:r>
            <a:r>
              <a:rPr lang="en-US" spc="80" dirty="0"/>
              <a:t>report</a:t>
            </a:r>
            <a:r>
              <a:rPr lang="en-US" spc="-15" dirty="0"/>
              <a:t> </a:t>
            </a:r>
            <a:r>
              <a:rPr lang="en-US" spc="55" dirty="0" err="1"/>
              <a:t>etc</a:t>
            </a:r>
            <a:endParaRPr lang="en-US" dirty="0"/>
          </a:p>
          <a:p>
            <a:pPr marL="299085" indent="-286385" algn="just">
              <a:tabLst>
                <a:tab pos="299085" algn="l"/>
                <a:tab pos="299720" algn="l"/>
              </a:tabLst>
            </a:pPr>
            <a:r>
              <a:rPr lang="en-US" spc="30" dirty="0"/>
              <a:t>Maintain </a:t>
            </a:r>
            <a:r>
              <a:rPr lang="en-US" spc="20" dirty="0"/>
              <a:t>relevant</a:t>
            </a:r>
            <a:r>
              <a:rPr lang="en-US" spc="-130" dirty="0"/>
              <a:t> </a:t>
            </a:r>
            <a:r>
              <a:rPr lang="en-US" spc="35" dirty="0"/>
              <a:t>records</a:t>
            </a:r>
            <a:endParaRPr lang="en-US" dirty="0"/>
          </a:p>
          <a:p>
            <a:pPr marL="299085" indent="-286385" algn="just">
              <a:spcBef>
                <a:spcPts val="10"/>
              </a:spcBef>
              <a:tabLst>
                <a:tab pos="299085" algn="l"/>
                <a:tab pos="299720" algn="l"/>
              </a:tabLst>
            </a:pPr>
            <a:r>
              <a:rPr lang="en-US" spc="-10" dirty="0" smtClean="0"/>
              <a:t>Realize </a:t>
            </a:r>
            <a:r>
              <a:rPr lang="en-US" spc="75" dirty="0"/>
              <a:t>and</a:t>
            </a:r>
            <a:r>
              <a:rPr lang="en-US" spc="-45" dirty="0"/>
              <a:t> </a:t>
            </a:r>
            <a:r>
              <a:rPr lang="en-US" spc="50" dirty="0"/>
              <a:t>distribute</a:t>
            </a:r>
            <a:endParaRPr lang="en-US" dirty="0"/>
          </a:p>
          <a:p>
            <a:pPr algn="just"/>
            <a:endParaRPr lang="en-US" dirty="0"/>
          </a:p>
        </p:txBody>
      </p:sp>
    </p:spTree>
    <p:extLst>
      <p:ext uri="{BB962C8B-B14F-4D97-AF65-F5344CB8AC3E}">
        <p14:creationId xmlns:p14="http://schemas.microsoft.com/office/powerpoint/2010/main" val="2045511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AS A VALUER</a:t>
            </a:r>
            <a:endParaRPr lang="en-US" dirty="0"/>
          </a:p>
        </p:txBody>
      </p:sp>
      <p:sp>
        <p:nvSpPr>
          <p:cNvPr id="3" name="Content Placeholder 2"/>
          <p:cNvSpPr>
            <a:spLocks noGrp="1"/>
          </p:cNvSpPr>
          <p:nvPr>
            <p:ph idx="1"/>
          </p:nvPr>
        </p:nvSpPr>
        <p:spPr>
          <a:xfrm>
            <a:off x="617561" y="2133600"/>
            <a:ext cx="10972800" cy="4525963"/>
          </a:xfrm>
        </p:spPr>
        <p:txBody>
          <a:bodyPr/>
          <a:lstStyle/>
          <a:p>
            <a:pPr algn="just"/>
            <a:r>
              <a:rPr lang="en-US" dirty="0"/>
              <a:t>The Code mandates appointment of two </a:t>
            </a:r>
            <a:r>
              <a:rPr lang="en-US" dirty="0" err="1"/>
              <a:t>valuers</a:t>
            </a:r>
            <a:r>
              <a:rPr lang="en-US" dirty="0"/>
              <a:t> for ascertaining the value of the estate of the </a:t>
            </a:r>
            <a:r>
              <a:rPr lang="en-US" dirty="0" smtClean="0"/>
              <a:t>debtor.</a:t>
            </a:r>
          </a:p>
          <a:p>
            <a:pPr algn="just"/>
            <a:endParaRPr lang="en-US" dirty="0"/>
          </a:p>
          <a:p>
            <a:pPr algn="just"/>
            <a:r>
              <a:rPr lang="en-US" dirty="0"/>
              <a:t>The </a:t>
            </a:r>
            <a:r>
              <a:rPr lang="en-US" dirty="0" err="1"/>
              <a:t>valuers</a:t>
            </a:r>
            <a:r>
              <a:rPr lang="en-US" dirty="0"/>
              <a:t> have to determine the liquidation value of the assets of the corporate </a:t>
            </a:r>
            <a:r>
              <a:rPr lang="en-US" dirty="0" smtClean="0"/>
              <a:t>debtor.</a:t>
            </a:r>
          </a:p>
          <a:p>
            <a:pPr algn="just"/>
            <a:endParaRPr lang="en-US" dirty="0" smtClean="0"/>
          </a:p>
          <a:p>
            <a:pPr algn="just"/>
            <a:r>
              <a:rPr lang="en-US" dirty="0"/>
              <a:t>CMAs do possess good knowledge of valuation. Further, the Institute has also been offering specialized advanced courses in valuation for creating experts in this area </a:t>
            </a:r>
            <a:r>
              <a:rPr lang="en-US" dirty="0" smtClean="0"/>
              <a:t>.</a:t>
            </a:r>
          </a:p>
          <a:p>
            <a:pPr algn="just"/>
            <a:endParaRPr lang="en-US" dirty="0">
              <a:solidFill>
                <a:srgbClr val="0000FF"/>
              </a:solidFill>
            </a:endParaRPr>
          </a:p>
          <a:p>
            <a:pPr marL="0" indent="0" algn="just">
              <a:buNone/>
            </a:pPr>
            <a:endParaRPr lang="en-US" dirty="0"/>
          </a:p>
          <a:p>
            <a:pPr marL="0" indent="0" algn="just">
              <a:buNone/>
            </a:pPr>
            <a:endParaRPr lang="en-US" dirty="0"/>
          </a:p>
          <a:p>
            <a:pPr algn="just"/>
            <a:endParaRPr lang="en-US" dirty="0"/>
          </a:p>
        </p:txBody>
      </p:sp>
    </p:spTree>
    <p:extLst>
      <p:ext uri="{BB962C8B-B14F-4D97-AF65-F5344CB8AC3E}">
        <p14:creationId xmlns:p14="http://schemas.microsoft.com/office/powerpoint/2010/main" val="1774581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spc="-15" dirty="0" smtClean="0">
                <a:effectLst/>
              </a:rPr>
              <a:t>SCOPE FOR </a:t>
            </a:r>
            <a:r>
              <a:rPr lang="en-US" sz="2400" b="1" spc="95" dirty="0" smtClean="0">
                <a:effectLst/>
              </a:rPr>
              <a:t>OTHER </a:t>
            </a:r>
            <a:r>
              <a:rPr lang="en-US" sz="2400" b="1" spc="10" dirty="0" smtClean="0">
                <a:effectLst/>
              </a:rPr>
              <a:t>ROLES </a:t>
            </a:r>
            <a:r>
              <a:rPr lang="en-US" sz="2400" b="1" spc="75" dirty="0" smtClean="0">
                <a:effectLst/>
              </a:rPr>
              <a:t>UNDER IBC </a:t>
            </a:r>
            <a:r>
              <a:rPr lang="en-US" spc="-320" dirty="0" smtClean="0"/>
              <a:t>FOR   C M As</a:t>
            </a:r>
            <a:r>
              <a:rPr lang="en-US" sz="2400" b="1" spc="-295" dirty="0" smtClean="0">
                <a:effectLst/>
              </a:rPr>
              <a:t> </a:t>
            </a:r>
            <a:endParaRPr lang="en-US" sz="2400" b="1" dirty="0">
              <a:effectLst/>
            </a:endParaRPr>
          </a:p>
        </p:txBody>
      </p:sp>
      <p:sp>
        <p:nvSpPr>
          <p:cNvPr id="3" name="Content Placeholder 2"/>
          <p:cNvSpPr>
            <a:spLocks noGrp="1"/>
          </p:cNvSpPr>
          <p:nvPr>
            <p:ph idx="1"/>
          </p:nvPr>
        </p:nvSpPr>
        <p:spPr>
          <a:xfrm>
            <a:off x="609600" y="1143001"/>
            <a:ext cx="10972800" cy="5105399"/>
          </a:xfrm>
        </p:spPr>
        <p:txBody>
          <a:bodyPr>
            <a:noAutofit/>
          </a:bodyPr>
          <a:lstStyle/>
          <a:p>
            <a:pPr marL="0" indent="0" algn="just">
              <a:lnSpc>
                <a:spcPct val="100000"/>
              </a:lnSpc>
              <a:spcBef>
                <a:spcPts val="100"/>
              </a:spcBef>
              <a:buNone/>
            </a:pPr>
            <a:endParaRPr lang="en-US" sz="1800" dirty="0"/>
          </a:p>
          <a:p>
            <a:pPr algn="just">
              <a:spcBef>
                <a:spcPts val="40"/>
              </a:spcBef>
              <a:buFont typeface="Times New Roman"/>
              <a:buChar char="•"/>
            </a:pPr>
            <a:endParaRPr lang="en-US" sz="1800" dirty="0"/>
          </a:p>
          <a:p>
            <a:pPr marL="248920" marR="230504" indent="-236220" algn="just">
              <a:spcBef>
                <a:spcPts val="5"/>
              </a:spcBef>
              <a:tabLst>
                <a:tab pos="248285" algn="l"/>
                <a:tab pos="249554" algn="l"/>
              </a:tabLst>
            </a:pPr>
            <a:r>
              <a:rPr lang="en-US" b="1" spc="-5" dirty="0">
                <a:solidFill>
                  <a:srgbClr val="C00000"/>
                </a:solidFill>
              </a:rPr>
              <a:t>Forensic Audit </a:t>
            </a:r>
            <a:r>
              <a:rPr lang="en-US" b="1" spc="-25" dirty="0">
                <a:solidFill>
                  <a:srgbClr val="C00000"/>
                </a:solidFill>
              </a:rPr>
              <a:t>: </a:t>
            </a:r>
            <a:r>
              <a:rPr lang="en-US" spc="-25" dirty="0" smtClean="0"/>
              <a:t>I</a:t>
            </a:r>
            <a:r>
              <a:rPr lang="en-US" spc="-229" dirty="0" smtClean="0"/>
              <a:t>BC </a:t>
            </a:r>
            <a:r>
              <a:rPr lang="en-US" spc="5" dirty="0"/>
              <a:t>provides </a:t>
            </a:r>
            <a:r>
              <a:rPr lang="en-US" spc="-10" dirty="0"/>
              <a:t>for </a:t>
            </a:r>
            <a:r>
              <a:rPr lang="en-US" spc="10" dirty="0"/>
              <a:t>look </a:t>
            </a:r>
            <a:r>
              <a:rPr lang="en-US" spc="15" dirty="0"/>
              <a:t>back </a:t>
            </a:r>
            <a:r>
              <a:rPr lang="en-US" spc="50" dirty="0"/>
              <a:t>period </a:t>
            </a:r>
            <a:r>
              <a:rPr lang="en-US" spc="20" dirty="0"/>
              <a:t>of </a:t>
            </a:r>
            <a:r>
              <a:rPr lang="en-US" spc="10" dirty="0"/>
              <a:t>2 </a:t>
            </a:r>
            <a:r>
              <a:rPr lang="en-US" spc="30" dirty="0"/>
              <a:t>years </a:t>
            </a:r>
            <a:r>
              <a:rPr lang="en-US" spc="-25" dirty="0"/>
              <a:t>in </a:t>
            </a:r>
            <a:r>
              <a:rPr lang="en-US" spc="30" dirty="0"/>
              <a:t>case </a:t>
            </a:r>
            <a:r>
              <a:rPr lang="en-US" dirty="0"/>
              <a:t>of </a:t>
            </a:r>
            <a:r>
              <a:rPr lang="en-US" spc="40" dirty="0"/>
              <a:t>related </a:t>
            </a:r>
            <a:r>
              <a:rPr lang="en-US" spc="35" dirty="0"/>
              <a:t>parties  </a:t>
            </a:r>
            <a:r>
              <a:rPr lang="en-US" spc="60" dirty="0"/>
              <a:t>and</a:t>
            </a:r>
            <a:r>
              <a:rPr lang="en-US" spc="-65" dirty="0"/>
              <a:t> </a:t>
            </a:r>
            <a:r>
              <a:rPr lang="en-US" spc="10" dirty="0"/>
              <a:t>1</a:t>
            </a:r>
            <a:r>
              <a:rPr lang="en-US" spc="-50" dirty="0"/>
              <a:t> </a:t>
            </a:r>
            <a:r>
              <a:rPr lang="en-US" spc="10" dirty="0"/>
              <a:t>years</a:t>
            </a:r>
            <a:r>
              <a:rPr lang="en-US" spc="-40" dirty="0"/>
              <a:t> </a:t>
            </a:r>
            <a:r>
              <a:rPr lang="en-US" spc="-25" dirty="0"/>
              <a:t>in</a:t>
            </a:r>
            <a:r>
              <a:rPr lang="en-US" spc="-45" dirty="0"/>
              <a:t> </a:t>
            </a:r>
            <a:r>
              <a:rPr lang="en-US" spc="25" dirty="0"/>
              <a:t>case</a:t>
            </a:r>
            <a:r>
              <a:rPr lang="en-US" spc="-30" dirty="0"/>
              <a:t> </a:t>
            </a:r>
            <a:r>
              <a:rPr lang="en-US" dirty="0"/>
              <a:t>of</a:t>
            </a:r>
            <a:r>
              <a:rPr lang="en-US" spc="-65" dirty="0"/>
              <a:t> </a:t>
            </a:r>
            <a:r>
              <a:rPr lang="en-US" spc="70" dirty="0"/>
              <a:t>other</a:t>
            </a:r>
            <a:r>
              <a:rPr lang="en-US" spc="-55" dirty="0"/>
              <a:t> </a:t>
            </a:r>
            <a:r>
              <a:rPr lang="en-US" spc="35" dirty="0"/>
              <a:t>parties.</a:t>
            </a:r>
            <a:r>
              <a:rPr lang="en-US" spc="-40" dirty="0"/>
              <a:t> </a:t>
            </a:r>
            <a:r>
              <a:rPr lang="en-US" spc="-30" dirty="0"/>
              <a:t>It</a:t>
            </a:r>
            <a:r>
              <a:rPr lang="en-US" spc="-45" dirty="0"/>
              <a:t> </a:t>
            </a:r>
            <a:r>
              <a:rPr lang="en-US" dirty="0"/>
              <a:t>might</a:t>
            </a:r>
            <a:r>
              <a:rPr lang="en-US" spc="-45" dirty="0"/>
              <a:t> </a:t>
            </a:r>
            <a:r>
              <a:rPr lang="en-US" spc="85" dirty="0"/>
              <a:t>be</a:t>
            </a:r>
            <a:r>
              <a:rPr lang="en-US" spc="-50" dirty="0"/>
              <a:t> </a:t>
            </a:r>
            <a:r>
              <a:rPr lang="en-US" spc="75" dirty="0"/>
              <a:t>needed</a:t>
            </a:r>
            <a:r>
              <a:rPr lang="en-US" spc="-45" dirty="0"/>
              <a:t> </a:t>
            </a:r>
            <a:r>
              <a:rPr lang="en-US" spc="75" dirty="0"/>
              <a:t>to</a:t>
            </a:r>
            <a:r>
              <a:rPr lang="en-US" spc="-50" dirty="0"/>
              <a:t> </a:t>
            </a:r>
            <a:r>
              <a:rPr lang="en-US" spc="35" dirty="0"/>
              <a:t>conduct</a:t>
            </a:r>
            <a:r>
              <a:rPr lang="en-US" spc="-65" dirty="0"/>
              <a:t> </a:t>
            </a:r>
            <a:r>
              <a:rPr lang="en-US" spc="60" dirty="0"/>
              <a:t>an</a:t>
            </a:r>
            <a:r>
              <a:rPr lang="en-US" spc="-40" dirty="0"/>
              <a:t> </a:t>
            </a:r>
            <a:r>
              <a:rPr lang="en-US" spc="-5" dirty="0"/>
              <a:t>forensic</a:t>
            </a:r>
            <a:r>
              <a:rPr lang="en-US" spc="-40" dirty="0"/>
              <a:t> </a:t>
            </a:r>
            <a:r>
              <a:rPr lang="en-US" spc="35" dirty="0"/>
              <a:t>audit</a:t>
            </a:r>
            <a:r>
              <a:rPr lang="en-US" spc="-45" dirty="0"/>
              <a:t> </a:t>
            </a:r>
            <a:r>
              <a:rPr lang="en-US" spc="-35" dirty="0"/>
              <a:t>in  </a:t>
            </a:r>
            <a:r>
              <a:rPr lang="en-US" spc="45" dirty="0"/>
              <a:t>some</a:t>
            </a:r>
            <a:r>
              <a:rPr lang="en-US" spc="-40" dirty="0"/>
              <a:t> </a:t>
            </a:r>
            <a:r>
              <a:rPr lang="en-US" spc="50" dirty="0"/>
              <a:t>matters</a:t>
            </a:r>
            <a:r>
              <a:rPr lang="en-US" spc="-5" dirty="0"/>
              <a:t> </a:t>
            </a:r>
            <a:r>
              <a:rPr lang="en-US" spc="25" dirty="0"/>
              <a:t>wherein</a:t>
            </a:r>
            <a:r>
              <a:rPr lang="en-US" spc="-50" dirty="0"/>
              <a:t> </a:t>
            </a:r>
            <a:r>
              <a:rPr lang="en-US" spc="25" dirty="0" smtClean="0"/>
              <a:t>CMAs</a:t>
            </a:r>
            <a:r>
              <a:rPr lang="en-US" spc="-65" dirty="0" smtClean="0"/>
              <a:t> </a:t>
            </a:r>
            <a:r>
              <a:rPr lang="en-US" spc="25" dirty="0"/>
              <a:t>can</a:t>
            </a:r>
            <a:r>
              <a:rPr lang="en-US" spc="-50" dirty="0"/>
              <a:t> </a:t>
            </a:r>
            <a:r>
              <a:rPr lang="en-US" spc="5" dirty="0"/>
              <a:t>provide</a:t>
            </a:r>
            <a:r>
              <a:rPr lang="en-US" spc="-55" dirty="0"/>
              <a:t> </a:t>
            </a:r>
            <a:r>
              <a:rPr lang="en-US" spc="-55" dirty="0" smtClean="0"/>
              <a:t>professional </a:t>
            </a:r>
            <a:r>
              <a:rPr lang="en-US" dirty="0" smtClean="0"/>
              <a:t>services.</a:t>
            </a:r>
          </a:p>
          <a:p>
            <a:pPr marL="12700" marR="230504" indent="0" algn="just">
              <a:spcBef>
                <a:spcPts val="5"/>
              </a:spcBef>
              <a:buNone/>
              <a:tabLst>
                <a:tab pos="248285" algn="l"/>
                <a:tab pos="249554" algn="l"/>
              </a:tabLst>
            </a:pPr>
            <a:endParaRPr lang="en-US" dirty="0"/>
          </a:p>
          <a:p>
            <a:pPr marL="193675" marR="5715" indent="-180975" algn="just">
              <a:spcBef>
                <a:spcPts val="105"/>
              </a:spcBef>
              <a:tabLst>
                <a:tab pos="194310" algn="l"/>
              </a:tabLst>
            </a:pPr>
            <a:r>
              <a:rPr lang="en-US" b="1" spc="5" dirty="0">
                <a:solidFill>
                  <a:srgbClr val="C00000"/>
                </a:solidFill>
              </a:rPr>
              <a:t>Due </a:t>
            </a:r>
            <a:r>
              <a:rPr lang="en-US" b="1" spc="-25" dirty="0">
                <a:solidFill>
                  <a:srgbClr val="C00000"/>
                </a:solidFill>
              </a:rPr>
              <a:t>Diligence : </a:t>
            </a:r>
            <a:r>
              <a:rPr lang="en-US" spc="-145" dirty="0"/>
              <a:t>As </a:t>
            </a:r>
            <a:r>
              <a:rPr lang="en-US" spc="60" dirty="0"/>
              <a:t>per </a:t>
            </a:r>
            <a:r>
              <a:rPr lang="en-US" spc="40" dirty="0"/>
              <a:t>code </a:t>
            </a:r>
            <a:r>
              <a:rPr lang="en-US" spc="-170" dirty="0"/>
              <a:t>IRP </a:t>
            </a:r>
            <a:r>
              <a:rPr lang="en-US" spc="80" dirty="0"/>
              <a:t>need </a:t>
            </a:r>
            <a:r>
              <a:rPr lang="en-US" spc="65" dirty="0"/>
              <a:t>to </a:t>
            </a:r>
            <a:r>
              <a:rPr lang="en-US" spc="-5" dirty="0"/>
              <a:t>collect </a:t>
            </a:r>
            <a:r>
              <a:rPr lang="en-US" spc="-45" dirty="0"/>
              <a:t>all </a:t>
            </a:r>
            <a:r>
              <a:rPr lang="en-US" spc="10" dirty="0"/>
              <a:t>information </a:t>
            </a:r>
            <a:r>
              <a:rPr lang="en-US" spc="5" dirty="0"/>
              <a:t>relating </a:t>
            </a:r>
            <a:r>
              <a:rPr lang="en-US" spc="65" dirty="0"/>
              <a:t>to </a:t>
            </a:r>
            <a:r>
              <a:rPr lang="en-US" spc="90" dirty="0"/>
              <a:t>the </a:t>
            </a:r>
            <a:r>
              <a:rPr lang="en-US" spc="55" dirty="0"/>
              <a:t>assets,  </a:t>
            </a:r>
            <a:r>
              <a:rPr lang="en-US" spc="25" dirty="0"/>
              <a:t>finances</a:t>
            </a:r>
            <a:r>
              <a:rPr lang="en-US" spc="-35" dirty="0"/>
              <a:t> </a:t>
            </a:r>
            <a:r>
              <a:rPr lang="en-US" spc="80" dirty="0"/>
              <a:t>and</a:t>
            </a:r>
            <a:r>
              <a:rPr lang="en-US" spc="-50" dirty="0"/>
              <a:t> </a:t>
            </a:r>
            <a:r>
              <a:rPr lang="en-US" spc="55" dirty="0"/>
              <a:t>operations</a:t>
            </a:r>
            <a:r>
              <a:rPr lang="en-US" spc="-35" dirty="0"/>
              <a:t> </a:t>
            </a:r>
            <a:r>
              <a:rPr lang="en-US" dirty="0"/>
              <a:t>of</a:t>
            </a:r>
            <a:r>
              <a:rPr lang="en-US" spc="-65" dirty="0"/>
              <a:t> </a:t>
            </a:r>
            <a:r>
              <a:rPr lang="en-US" spc="90" dirty="0"/>
              <a:t>the</a:t>
            </a:r>
            <a:r>
              <a:rPr lang="en-US" spc="-45" dirty="0"/>
              <a:t> </a:t>
            </a:r>
            <a:r>
              <a:rPr lang="en-US" spc="40" dirty="0"/>
              <a:t>corporate</a:t>
            </a:r>
            <a:r>
              <a:rPr lang="en-US" spc="-50" dirty="0"/>
              <a:t> </a:t>
            </a:r>
            <a:r>
              <a:rPr lang="en-US" spc="65" dirty="0"/>
              <a:t>debtor</a:t>
            </a:r>
            <a:r>
              <a:rPr lang="en-US" spc="-35" dirty="0"/>
              <a:t> </a:t>
            </a:r>
            <a:r>
              <a:rPr lang="en-US" spc="-10" dirty="0"/>
              <a:t>for</a:t>
            </a:r>
            <a:r>
              <a:rPr lang="en-US" spc="-30" dirty="0"/>
              <a:t> </a:t>
            </a:r>
            <a:r>
              <a:rPr lang="en-US" spc="20" dirty="0"/>
              <a:t>determining</a:t>
            </a:r>
            <a:r>
              <a:rPr lang="en-US" spc="-35" dirty="0"/>
              <a:t> </a:t>
            </a:r>
            <a:r>
              <a:rPr lang="en-US" spc="90" dirty="0"/>
              <a:t>the</a:t>
            </a:r>
            <a:r>
              <a:rPr lang="en-US" spc="-45" dirty="0"/>
              <a:t> </a:t>
            </a:r>
            <a:r>
              <a:rPr lang="en-US" spc="-15" dirty="0"/>
              <a:t>financial</a:t>
            </a:r>
            <a:r>
              <a:rPr lang="en-US" spc="-55" dirty="0"/>
              <a:t> </a:t>
            </a:r>
            <a:r>
              <a:rPr lang="en-US" spc="15" dirty="0"/>
              <a:t>position  </a:t>
            </a:r>
            <a:r>
              <a:rPr lang="en-US" dirty="0"/>
              <a:t>of</a:t>
            </a:r>
            <a:r>
              <a:rPr lang="en-US" spc="-70" dirty="0"/>
              <a:t> </a:t>
            </a:r>
            <a:r>
              <a:rPr lang="en-US" spc="95" dirty="0"/>
              <a:t>the</a:t>
            </a:r>
            <a:r>
              <a:rPr lang="en-US" spc="-55" dirty="0"/>
              <a:t> </a:t>
            </a:r>
            <a:r>
              <a:rPr lang="en-US" spc="40" dirty="0"/>
              <a:t>corporate</a:t>
            </a:r>
            <a:r>
              <a:rPr lang="en-US" spc="-55" dirty="0"/>
              <a:t> </a:t>
            </a:r>
            <a:r>
              <a:rPr lang="en-US" spc="30" dirty="0"/>
              <a:t>debtor,</a:t>
            </a:r>
            <a:r>
              <a:rPr lang="en-US" spc="-60" dirty="0"/>
              <a:t> </a:t>
            </a:r>
            <a:r>
              <a:rPr lang="en-US" spc="-25" dirty="0"/>
              <a:t>including</a:t>
            </a:r>
            <a:r>
              <a:rPr lang="en-US" spc="-60" dirty="0"/>
              <a:t> </a:t>
            </a:r>
            <a:r>
              <a:rPr lang="en-US" spc="10" dirty="0"/>
              <a:t>information</a:t>
            </a:r>
            <a:r>
              <a:rPr lang="en-US" spc="-45" dirty="0"/>
              <a:t> </a:t>
            </a:r>
            <a:r>
              <a:rPr lang="en-US" spc="5" dirty="0"/>
              <a:t>relating</a:t>
            </a:r>
            <a:r>
              <a:rPr lang="en-US" spc="-40" dirty="0"/>
              <a:t> </a:t>
            </a:r>
            <a:r>
              <a:rPr lang="en-US" spc="-15" dirty="0"/>
              <a:t>to</a:t>
            </a:r>
          </a:p>
          <a:p>
            <a:pPr marL="12700" marR="5715" indent="0" algn="just">
              <a:spcBef>
                <a:spcPts val="105"/>
              </a:spcBef>
              <a:buNone/>
              <a:tabLst>
                <a:tab pos="194310" algn="l"/>
              </a:tabLst>
            </a:pPr>
            <a:endParaRPr lang="en-US" dirty="0"/>
          </a:p>
          <a:p>
            <a:pPr marL="464184" lvl="1" indent="-270510" algn="just">
              <a:lnSpc>
                <a:spcPct val="100000"/>
              </a:lnSpc>
              <a:buAutoNum type="romanLcParenBoth"/>
              <a:tabLst>
                <a:tab pos="464820" algn="l"/>
              </a:tabLst>
            </a:pPr>
            <a:r>
              <a:rPr lang="en-US" spc="20" dirty="0"/>
              <a:t>business</a:t>
            </a:r>
            <a:r>
              <a:rPr lang="en-US" spc="-45" dirty="0"/>
              <a:t> </a:t>
            </a:r>
            <a:r>
              <a:rPr lang="en-US" spc="35" dirty="0"/>
              <a:t>operations</a:t>
            </a:r>
            <a:r>
              <a:rPr lang="en-US" spc="-45" dirty="0"/>
              <a:t> </a:t>
            </a:r>
            <a:r>
              <a:rPr lang="en-US" spc="-10" dirty="0"/>
              <a:t>for</a:t>
            </a:r>
            <a:r>
              <a:rPr lang="en-US" spc="-60" dirty="0"/>
              <a:t> </a:t>
            </a:r>
            <a:r>
              <a:rPr lang="en-US" spc="95" dirty="0"/>
              <a:t>the</a:t>
            </a:r>
            <a:r>
              <a:rPr lang="en-US" spc="-75" dirty="0"/>
              <a:t> </a:t>
            </a:r>
            <a:r>
              <a:rPr lang="en-US" spc="5" dirty="0"/>
              <a:t>previous</a:t>
            </a:r>
            <a:r>
              <a:rPr lang="en-US" spc="-65" dirty="0"/>
              <a:t> </a:t>
            </a:r>
            <a:r>
              <a:rPr lang="en-US" spc="45" dirty="0"/>
              <a:t>two</a:t>
            </a:r>
            <a:r>
              <a:rPr lang="en-US" spc="-55" dirty="0"/>
              <a:t> </a:t>
            </a:r>
            <a:r>
              <a:rPr lang="en-US" spc="5" dirty="0"/>
              <a:t>years;</a:t>
            </a:r>
            <a:endParaRPr lang="en-US" dirty="0"/>
          </a:p>
          <a:p>
            <a:pPr marL="524510" lvl="1" indent="-330835" algn="just">
              <a:lnSpc>
                <a:spcPct val="100000"/>
              </a:lnSpc>
              <a:buAutoNum type="romanLcParenBoth"/>
              <a:tabLst>
                <a:tab pos="525145" algn="l"/>
              </a:tabLst>
            </a:pPr>
            <a:r>
              <a:rPr lang="en-US" spc="-15" dirty="0"/>
              <a:t>financial</a:t>
            </a:r>
            <a:r>
              <a:rPr lang="en-US" spc="-60" dirty="0"/>
              <a:t> </a:t>
            </a:r>
            <a:r>
              <a:rPr lang="en-US" spc="60" dirty="0"/>
              <a:t>and</a:t>
            </a:r>
            <a:r>
              <a:rPr lang="en-US" spc="-50" dirty="0"/>
              <a:t> </a:t>
            </a:r>
            <a:r>
              <a:rPr lang="en-US" spc="30" dirty="0"/>
              <a:t>operational</a:t>
            </a:r>
            <a:r>
              <a:rPr lang="en-US" spc="-60" dirty="0"/>
              <a:t> </a:t>
            </a:r>
            <a:r>
              <a:rPr lang="en-US" spc="35" dirty="0"/>
              <a:t>payments</a:t>
            </a:r>
            <a:r>
              <a:rPr lang="en-US" spc="-65" dirty="0"/>
              <a:t> </a:t>
            </a:r>
            <a:r>
              <a:rPr lang="en-US" dirty="0"/>
              <a:t>for</a:t>
            </a:r>
            <a:r>
              <a:rPr lang="en-US" spc="-60" dirty="0"/>
              <a:t> </a:t>
            </a:r>
            <a:r>
              <a:rPr lang="en-US" spc="90" dirty="0"/>
              <a:t>the</a:t>
            </a:r>
            <a:r>
              <a:rPr lang="en-US" spc="-55" dirty="0"/>
              <a:t> </a:t>
            </a:r>
            <a:r>
              <a:rPr lang="en-US" spc="5" dirty="0"/>
              <a:t>previous</a:t>
            </a:r>
            <a:r>
              <a:rPr lang="en-US" spc="-65" dirty="0"/>
              <a:t> </a:t>
            </a:r>
            <a:r>
              <a:rPr lang="en-US" spc="45" dirty="0"/>
              <a:t>two</a:t>
            </a:r>
            <a:r>
              <a:rPr lang="en-US" spc="-55" dirty="0"/>
              <a:t> </a:t>
            </a:r>
            <a:r>
              <a:rPr lang="en-US" dirty="0"/>
              <a:t>years;</a:t>
            </a:r>
          </a:p>
          <a:p>
            <a:pPr marL="582930" lvl="1" indent="-389255" algn="just">
              <a:lnSpc>
                <a:spcPct val="100000"/>
              </a:lnSpc>
              <a:buAutoNum type="romanLcParenBoth"/>
              <a:tabLst>
                <a:tab pos="583565" algn="l"/>
              </a:tabLst>
            </a:pPr>
            <a:r>
              <a:rPr lang="en-US" spc="-30" dirty="0"/>
              <a:t>list</a:t>
            </a:r>
            <a:r>
              <a:rPr lang="en-US" spc="-10" dirty="0"/>
              <a:t> of</a:t>
            </a:r>
            <a:r>
              <a:rPr lang="en-US" spc="-50" dirty="0"/>
              <a:t> </a:t>
            </a:r>
            <a:r>
              <a:rPr lang="en-US" spc="45" dirty="0"/>
              <a:t>assets</a:t>
            </a:r>
            <a:r>
              <a:rPr lang="en-US" spc="-25" dirty="0"/>
              <a:t> </a:t>
            </a:r>
            <a:r>
              <a:rPr lang="en-US" spc="60" dirty="0"/>
              <a:t>and</a:t>
            </a:r>
            <a:r>
              <a:rPr lang="en-US" spc="-50" dirty="0"/>
              <a:t> </a:t>
            </a:r>
            <a:r>
              <a:rPr lang="en-US" spc="-25" dirty="0"/>
              <a:t>liabilities</a:t>
            </a:r>
            <a:r>
              <a:rPr lang="en-US" spc="-5" dirty="0"/>
              <a:t> </a:t>
            </a:r>
            <a:r>
              <a:rPr lang="en-US" spc="35" dirty="0"/>
              <a:t>as</a:t>
            </a:r>
            <a:r>
              <a:rPr lang="en-US" spc="-45" dirty="0"/>
              <a:t> </a:t>
            </a:r>
            <a:r>
              <a:rPr lang="en-US" spc="45" dirty="0"/>
              <a:t>on</a:t>
            </a:r>
            <a:r>
              <a:rPr lang="en-US" spc="-50" dirty="0"/>
              <a:t> </a:t>
            </a:r>
            <a:r>
              <a:rPr lang="en-US" spc="90" dirty="0"/>
              <a:t>the</a:t>
            </a:r>
            <a:r>
              <a:rPr lang="en-US" spc="-55" dirty="0"/>
              <a:t> </a:t>
            </a:r>
            <a:r>
              <a:rPr lang="en-US" dirty="0"/>
              <a:t>initiation</a:t>
            </a:r>
            <a:r>
              <a:rPr lang="en-US" spc="-30" dirty="0"/>
              <a:t> </a:t>
            </a:r>
            <a:r>
              <a:rPr lang="en-US" spc="50" dirty="0"/>
              <a:t>date;</a:t>
            </a:r>
            <a:r>
              <a:rPr lang="en-US" spc="-35" dirty="0"/>
              <a:t> </a:t>
            </a:r>
            <a:r>
              <a:rPr lang="en-US" spc="60" dirty="0"/>
              <a:t>and</a:t>
            </a:r>
            <a:endParaRPr lang="en-US" dirty="0"/>
          </a:p>
          <a:p>
            <a:pPr marL="577215" lvl="1" indent="-383540" algn="just">
              <a:lnSpc>
                <a:spcPct val="100000"/>
              </a:lnSpc>
              <a:buAutoNum type="romanLcParenBoth"/>
              <a:tabLst>
                <a:tab pos="577850" algn="l"/>
              </a:tabLst>
            </a:pPr>
            <a:r>
              <a:rPr lang="en-US" spc="15" dirty="0"/>
              <a:t>such</a:t>
            </a:r>
            <a:r>
              <a:rPr lang="en-US" spc="-55" dirty="0"/>
              <a:t> </a:t>
            </a:r>
            <a:r>
              <a:rPr lang="en-US" spc="70" dirty="0"/>
              <a:t>other</a:t>
            </a:r>
            <a:r>
              <a:rPr lang="en-US" spc="-60" dirty="0"/>
              <a:t> </a:t>
            </a:r>
            <a:r>
              <a:rPr lang="en-US" spc="50" dirty="0"/>
              <a:t>matters</a:t>
            </a:r>
            <a:r>
              <a:rPr lang="en-US" spc="-5" dirty="0"/>
              <a:t> </a:t>
            </a:r>
            <a:r>
              <a:rPr lang="en-US" spc="35" dirty="0"/>
              <a:t>as</a:t>
            </a:r>
            <a:r>
              <a:rPr lang="en-US" spc="-65" dirty="0"/>
              <a:t> </a:t>
            </a:r>
            <a:r>
              <a:rPr lang="en-US" spc="-10" dirty="0"/>
              <a:t>may</a:t>
            </a:r>
            <a:r>
              <a:rPr lang="en-US" spc="-45" dirty="0"/>
              <a:t> </a:t>
            </a:r>
            <a:r>
              <a:rPr lang="en-US" spc="85" dirty="0"/>
              <a:t>be</a:t>
            </a:r>
            <a:r>
              <a:rPr lang="en-US" spc="-75" dirty="0"/>
              <a:t> </a:t>
            </a:r>
            <a:r>
              <a:rPr lang="en-US" dirty="0"/>
              <a:t>specified;</a:t>
            </a:r>
          </a:p>
          <a:p>
            <a:pPr marL="12700" marR="230504" indent="0" algn="just">
              <a:spcBef>
                <a:spcPts val="5"/>
              </a:spcBef>
              <a:buNone/>
              <a:tabLst>
                <a:tab pos="248285" algn="l"/>
                <a:tab pos="249554" algn="l"/>
              </a:tabLst>
            </a:pPr>
            <a:endParaRPr lang="en-US" dirty="0"/>
          </a:p>
        </p:txBody>
      </p:sp>
    </p:spTree>
    <p:extLst>
      <p:ext uri="{BB962C8B-B14F-4D97-AF65-F5344CB8AC3E}">
        <p14:creationId xmlns:p14="http://schemas.microsoft.com/office/powerpoint/2010/main" val="2692446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spc="-15" dirty="0" smtClean="0">
                <a:effectLst/>
              </a:rPr>
              <a:t>SCOPE FOR </a:t>
            </a:r>
            <a:r>
              <a:rPr lang="en-US" sz="2400" b="1" spc="95" dirty="0" smtClean="0">
                <a:effectLst/>
              </a:rPr>
              <a:t>OTHER </a:t>
            </a:r>
            <a:r>
              <a:rPr lang="en-US" sz="2400" b="1" spc="10" dirty="0" smtClean="0">
                <a:effectLst/>
              </a:rPr>
              <a:t>ROLES </a:t>
            </a:r>
            <a:r>
              <a:rPr lang="en-US" sz="2400" b="1" spc="75" dirty="0" smtClean="0">
                <a:effectLst/>
              </a:rPr>
              <a:t>UNDER IBC</a:t>
            </a:r>
            <a:r>
              <a:rPr lang="en-US" sz="2400" b="1" spc="-320" dirty="0" smtClean="0">
                <a:effectLst/>
              </a:rPr>
              <a:t> </a:t>
            </a:r>
            <a:r>
              <a:rPr lang="en-US" sz="2400" b="1" spc="-15" dirty="0" smtClean="0">
                <a:effectLst/>
              </a:rPr>
              <a:t>FOR </a:t>
            </a:r>
            <a:r>
              <a:rPr lang="en-US" spc="5" dirty="0" smtClean="0"/>
              <a:t>CMAs</a:t>
            </a:r>
            <a:r>
              <a:rPr lang="en-US" sz="2400" b="1" spc="-295" dirty="0" smtClean="0">
                <a:effectLst/>
              </a:rPr>
              <a:t> </a:t>
            </a:r>
            <a:endParaRPr lang="en-US" sz="2400" b="1" dirty="0">
              <a:effectLst/>
            </a:endParaRPr>
          </a:p>
        </p:txBody>
      </p:sp>
      <p:sp>
        <p:nvSpPr>
          <p:cNvPr id="3" name="Content Placeholder 2"/>
          <p:cNvSpPr>
            <a:spLocks noGrp="1"/>
          </p:cNvSpPr>
          <p:nvPr>
            <p:ph idx="1"/>
          </p:nvPr>
        </p:nvSpPr>
        <p:spPr>
          <a:xfrm>
            <a:off x="609600" y="1219200"/>
            <a:ext cx="10972800" cy="5181599"/>
          </a:xfrm>
        </p:spPr>
        <p:txBody>
          <a:bodyPr>
            <a:normAutofit/>
          </a:bodyPr>
          <a:lstStyle/>
          <a:p>
            <a:pPr marL="193675" marR="6985" indent="-180975" algn="just">
              <a:spcBef>
                <a:spcPts val="105"/>
              </a:spcBef>
              <a:tabLst>
                <a:tab pos="194310" algn="l"/>
              </a:tabLst>
            </a:pPr>
            <a:r>
              <a:rPr lang="en-US" b="1" spc="20" dirty="0">
                <a:solidFill>
                  <a:srgbClr val="C00000"/>
                </a:solidFill>
              </a:rPr>
              <a:t>Data processing </a:t>
            </a:r>
            <a:r>
              <a:rPr lang="en-US" spc="-25" dirty="0"/>
              <a:t>: </a:t>
            </a:r>
            <a:r>
              <a:rPr lang="en-US" spc="-145" dirty="0"/>
              <a:t>As </a:t>
            </a:r>
            <a:r>
              <a:rPr lang="en-US" spc="65" dirty="0"/>
              <a:t>per </a:t>
            </a:r>
            <a:r>
              <a:rPr lang="en-US" spc="65" dirty="0" smtClean="0"/>
              <a:t>IBC </a:t>
            </a:r>
            <a:r>
              <a:rPr lang="en-US" spc="35" dirty="0" smtClean="0"/>
              <a:t>code </a:t>
            </a:r>
            <a:r>
              <a:rPr lang="en-US" spc="-160" dirty="0"/>
              <a:t>IRP </a:t>
            </a:r>
            <a:r>
              <a:rPr lang="en-US" spc="55" dirty="0"/>
              <a:t>and </a:t>
            </a:r>
            <a:r>
              <a:rPr lang="en-US" spc="-170" dirty="0"/>
              <a:t>RP </a:t>
            </a:r>
            <a:r>
              <a:rPr lang="en-US" spc="60" dirty="0"/>
              <a:t>are </a:t>
            </a:r>
            <a:r>
              <a:rPr lang="en-US" spc="80" dirty="0"/>
              <a:t>needed </a:t>
            </a:r>
            <a:r>
              <a:rPr lang="en-US" spc="75" dirty="0"/>
              <a:t>to </a:t>
            </a:r>
            <a:r>
              <a:rPr lang="en-US" spc="5" dirty="0"/>
              <a:t>collate </a:t>
            </a:r>
            <a:r>
              <a:rPr lang="en-US" spc="55" dirty="0"/>
              <a:t>and </a:t>
            </a:r>
            <a:r>
              <a:rPr lang="en-US" spc="-40" dirty="0"/>
              <a:t>verify </a:t>
            </a:r>
            <a:r>
              <a:rPr lang="en-US" spc="-20" dirty="0"/>
              <a:t>claims  </a:t>
            </a:r>
            <a:r>
              <a:rPr lang="en-US" dirty="0"/>
              <a:t>of </a:t>
            </a:r>
            <a:r>
              <a:rPr lang="en-US" spc="90" dirty="0"/>
              <a:t>the </a:t>
            </a:r>
            <a:r>
              <a:rPr lang="en-US" spc="15" dirty="0"/>
              <a:t>creditors. </a:t>
            </a:r>
            <a:r>
              <a:rPr lang="en-US" spc="-60" dirty="0"/>
              <a:t>In </a:t>
            </a:r>
            <a:r>
              <a:rPr lang="en-US" spc="70" dirty="0"/>
              <a:t>a </a:t>
            </a:r>
            <a:r>
              <a:rPr lang="en-US" dirty="0"/>
              <a:t>large </a:t>
            </a:r>
            <a:r>
              <a:rPr lang="en-US" spc="25" dirty="0"/>
              <a:t>operating </a:t>
            </a:r>
            <a:r>
              <a:rPr lang="en-US" spc="5" dirty="0"/>
              <a:t>company </a:t>
            </a:r>
            <a:r>
              <a:rPr lang="en-US" spc="65" dirty="0"/>
              <a:t>data </a:t>
            </a:r>
            <a:r>
              <a:rPr lang="en-US" dirty="0"/>
              <a:t>could </a:t>
            </a:r>
            <a:r>
              <a:rPr lang="en-US" spc="85" dirty="0"/>
              <a:t>be </a:t>
            </a:r>
            <a:r>
              <a:rPr lang="en-US" spc="25" dirty="0"/>
              <a:t>huge. </a:t>
            </a:r>
            <a:r>
              <a:rPr lang="en-US" spc="-125" dirty="0"/>
              <a:t>IRP/RP </a:t>
            </a:r>
            <a:r>
              <a:rPr lang="en-US" spc="-10" dirty="0"/>
              <a:t>may </a:t>
            </a:r>
            <a:r>
              <a:rPr lang="en-US" spc="-45" dirty="0"/>
              <a:t>avail  </a:t>
            </a:r>
            <a:r>
              <a:rPr lang="en-US" dirty="0"/>
              <a:t>services of </a:t>
            </a:r>
            <a:r>
              <a:rPr lang="en-US" spc="-10" dirty="0"/>
              <a:t>practicing </a:t>
            </a:r>
            <a:r>
              <a:rPr lang="en-US" spc="-285" dirty="0" smtClean="0"/>
              <a:t>C M As  </a:t>
            </a:r>
            <a:r>
              <a:rPr lang="en-US" dirty="0" smtClean="0"/>
              <a:t>for </a:t>
            </a:r>
            <a:r>
              <a:rPr lang="en-US" spc="60" dirty="0"/>
              <a:t>data</a:t>
            </a:r>
            <a:r>
              <a:rPr lang="en-US" spc="-215" dirty="0"/>
              <a:t> </a:t>
            </a:r>
            <a:r>
              <a:rPr lang="en-US" spc="5" dirty="0"/>
              <a:t>processing</a:t>
            </a:r>
            <a:endParaRPr lang="en-US" dirty="0"/>
          </a:p>
          <a:p>
            <a:pPr marL="193675" marR="5715" indent="-180975" algn="just">
              <a:tabLst>
                <a:tab pos="194310" algn="l"/>
              </a:tabLst>
            </a:pPr>
            <a:r>
              <a:rPr lang="en-US" b="1" spc="60" dirty="0">
                <a:solidFill>
                  <a:srgbClr val="C00000"/>
                </a:solidFill>
              </a:rPr>
              <a:t>Management </a:t>
            </a:r>
            <a:r>
              <a:rPr lang="en-US" b="1" spc="20" dirty="0">
                <a:solidFill>
                  <a:srgbClr val="C00000"/>
                </a:solidFill>
              </a:rPr>
              <a:t>of </a:t>
            </a:r>
            <a:r>
              <a:rPr lang="en-US" b="1" spc="55" dirty="0">
                <a:solidFill>
                  <a:srgbClr val="C00000"/>
                </a:solidFill>
              </a:rPr>
              <a:t>borrower </a:t>
            </a:r>
            <a:r>
              <a:rPr lang="en-US" spc="-5" dirty="0"/>
              <a:t>: </a:t>
            </a:r>
            <a:r>
              <a:rPr lang="en-US" spc="-120" dirty="0"/>
              <a:t>IRP/RP </a:t>
            </a:r>
            <a:r>
              <a:rPr lang="en-US" spc="60" dirty="0"/>
              <a:t>are </a:t>
            </a:r>
            <a:r>
              <a:rPr lang="en-US" spc="35" dirty="0"/>
              <a:t>required </a:t>
            </a:r>
            <a:r>
              <a:rPr lang="en-US" spc="65" dirty="0"/>
              <a:t>to </a:t>
            </a:r>
            <a:r>
              <a:rPr lang="en-US" spc="45" dirty="0"/>
              <a:t>manage </a:t>
            </a:r>
            <a:r>
              <a:rPr lang="en-US" spc="20" dirty="0"/>
              <a:t>business </a:t>
            </a:r>
            <a:r>
              <a:rPr lang="en-US" spc="-10" dirty="0"/>
              <a:t>of </a:t>
            </a:r>
            <a:r>
              <a:rPr lang="en-US" spc="90" dirty="0"/>
              <a:t>the </a:t>
            </a:r>
            <a:r>
              <a:rPr lang="en-US" spc="35" dirty="0"/>
              <a:t>borrower  </a:t>
            </a:r>
            <a:r>
              <a:rPr lang="en-US" spc="55" dirty="0"/>
              <a:t>on </a:t>
            </a:r>
            <a:r>
              <a:rPr lang="en-US" spc="70" dirty="0"/>
              <a:t>a </a:t>
            </a:r>
            <a:r>
              <a:rPr lang="en-US" spc="-30" dirty="0"/>
              <a:t>going </a:t>
            </a:r>
            <a:r>
              <a:rPr lang="en-US" spc="25" dirty="0"/>
              <a:t>concern </a:t>
            </a:r>
            <a:r>
              <a:rPr lang="en-US" dirty="0"/>
              <a:t>basis. </a:t>
            </a:r>
            <a:r>
              <a:rPr lang="en-US" spc="-120" dirty="0"/>
              <a:t>IRP/RP </a:t>
            </a:r>
            <a:r>
              <a:rPr lang="en-US" spc="-15" dirty="0"/>
              <a:t>may </a:t>
            </a:r>
            <a:r>
              <a:rPr lang="en-US" spc="25" dirty="0"/>
              <a:t>engage </a:t>
            </a:r>
            <a:r>
              <a:rPr lang="en-US" spc="-285" dirty="0" smtClean="0"/>
              <a:t>C M As </a:t>
            </a:r>
            <a:r>
              <a:rPr lang="en-US" spc="5" dirty="0" smtClean="0"/>
              <a:t> </a:t>
            </a:r>
            <a:r>
              <a:rPr lang="en-US" spc="-10" dirty="0"/>
              <a:t>for </a:t>
            </a:r>
            <a:r>
              <a:rPr lang="en-US" spc="-5" dirty="0"/>
              <a:t>assisting  </a:t>
            </a:r>
            <a:r>
              <a:rPr lang="en-US" spc="-25" dirty="0"/>
              <a:t>in </a:t>
            </a:r>
            <a:r>
              <a:rPr lang="en-US" spc="55" dirty="0"/>
              <a:t>management </a:t>
            </a:r>
            <a:r>
              <a:rPr lang="en-US" spc="25" dirty="0"/>
              <a:t>e.g. </a:t>
            </a:r>
            <a:r>
              <a:rPr lang="en-US" spc="35" dirty="0"/>
              <a:t>as</a:t>
            </a:r>
            <a:r>
              <a:rPr lang="en-US" spc="-290" dirty="0"/>
              <a:t> </a:t>
            </a:r>
            <a:r>
              <a:rPr lang="en-US" spc="-204" dirty="0"/>
              <a:t>CFO</a:t>
            </a:r>
            <a:endParaRPr lang="en-US" dirty="0"/>
          </a:p>
          <a:p>
            <a:pPr marL="193675" marR="5715" indent="-180975" algn="just">
              <a:tabLst>
                <a:tab pos="194310" algn="l"/>
              </a:tabLst>
            </a:pPr>
            <a:r>
              <a:rPr lang="en-US" b="1" spc="20" dirty="0">
                <a:solidFill>
                  <a:srgbClr val="C00000"/>
                </a:solidFill>
              </a:rPr>
              <a:t>Secretarial </a:t>
            </a:r>
            <a:r>
              <a:rPr lang="en-US" b="1" spc="80" dirty="0">
                <a:solidFill>
                  <a:srgbClr val="C00000"/>
                </a:solidFill>
              </a:rPr>
              <a:t>and </a:t>
            </a:r>
            <a:r>
              <a:rPr lang="en-US" b="1" spc="-5" dirty="0">
                <a:solidFill>
                  <a:srgbClr val="C00000"/>
                </a:solidFill>
              </a:rPr>
              <a:t>legal </a:t>
            </a:r>
            <a:r>
              <a:rPr lang="en-US" b="1" spc="20" dirty="0">
                <a:solidFill>
                  <a:srgbClr val="C00000"/>
                </a:solidFill>
              </a:rPr>
              <a:t>work </a:t>
            </a:r>
            <a:r>
              <a:rPr lang="en-US" b="1" spc="-25" dirty="0">
                <a:solidFill>
                  <a:srgbClr val="C00000"/>
                </a:solidFill>
              </a:rPr>
              <a:t>: </a:t>
            </a:r>
            <a:r>
              <a:rPr lang="en-US" spc="-190" dirty="0"/>
              <a:t>CIRP </a:t>
            </a:r>
            <a:r>
              <a:rPr lang="en-US" spc="25" dirty="0"/>
              <a:t>process </a:t>
            </a:r>
            <a:r>
              <a:rPr lang="en-US" spc="30" dirty="0"/>
              <a:t>requires </a:t>
            </a:r>
            <a:r>
              <a:rPr lang="en-US" spc="25" dirty="0"/>
              <a:t>huge </a:t>
            </a:r>
            <a:r>
              <a:rPr lang="en-US" spc="55" dirty="0"/>
              <a:t>amount </a:t>
            </a:r>
            <a:r>
              <a:rPr lang="en-US" dirty="0"/>
              <a:t>of </a:t>
            </a:r>
            <a:r>
              <a:rPr lang="en-US" spc="10" dirty="0"/>
              <a:t>book </a:t>
            </a:r>
            <a:r>
              <a:rPr lang="en-US" dirty="0"/>
              <a:t>keeping,  </a:t>
            </a:r>
            <a:r>
              <a:rPr lang="en-US" spc="-10" dirty="0"/>
              <a:t>holding of </a:t>
            </a:r>
            <a:r>
              <a:rPr lang="en-US" spc="35" dirty="0"/>
              <a:t>meeting, </a:t>
            </a:r>
            <a:r>
              <a:rPr lang="en-US" dirty="0"/>
              <a:t>recording </a:t>
            </a:r>
            <a:r>
              <a:rPr lang="en-US" spc="25" dirty="0"/>
              <a:t>minutes, </a:t>
            </a:r>
            <a:r>
              <a:rPr lang="en-US" spc="10" dirty="0"/>
              <a:t>communication with </a:t>
            </a:r>
            <a:r>
              <a:rPr lang="en-US" spc="-300" dirty="0" smtClean="0"/>
              <a:t>N C L T </a:t>
            </a:r>
            <a:r>
              <a:rPr lang="en-US" spc="35" dirty="0"/>
              <a:t>etc. </a:t>
            </a:r>
            <a:r>
              <a:rPr lang="en-US" spc="-125" dirty="0"/>
              <a:t>IP </a:t>
            </a:r>
            <a:r>
              <a:rPr lang="en-US" spc="55" dirty="0" smtClean="0"/>
              <a:t>may take</a:t>
            </a:r>
            <a:r>
              <a:rPr lang="en-US" spc="-55" dirty="0" smtClean="0"/>
              <a:t> </a:t>
            </a:r>
            <a:r>
              <a:rPr lang="en-US" spc="25" dirty="0"/>
              <a:t>help</a:t>
            </a:r>
            <a:r>
              <a:rPr lang="en-US" spc="-50" dirty="0"/>
              <a:t> </a:t>
            </a:r>
            <a:r>
              <a:rPr lang="en-US" dirty="0"/>
              <a:t>of</a:t>
            </a:r>
            <a:r>
              <a:rPr lang="en-US" spc="-70" dirty="0"/>
              <a:t> </a:t>
            </a:r>
            <a:r>
              <a:rPr lang="en-US" spc="5" dirty="0" smtClean="0"/>
              <a:t>CMAs</a:t>
            </a:r>
            <a:r>
              <a:rPr lang="en-US" spc="-25" dirty="0" smtClean="0"/>
              <a:t> </a:t>
            </a:r>
            <a:r>
              <a:rPr lang="en-US" spc="-25" dirty="0"/>
              <a:t>in</a:t>
            </a:r>
            <a:r>
              <a:rPr lang="en-US" spc="-50" dirty="0"/>
              <a:t> </a:t>
            </a:r>
            <a:r>
              <a:rPr lang="en-US" spc="15" dirty="0"/>
              <a:t>this</a:t>
            </a:r>
            <a:r>
              <a:rPr lang="en-US" spc="-65" dirty="0"/>
              <a:t> </a:t>
            </a:r>
            <a:r>
              <a:rPr lang="en-US" spc="20" dirty="0"/>
              <a:t>regard.</a:t>
            </a:r>
            <a:endParaRPr lang="en-US" dirty="0"/>
          </a:p>
          <a:p>
            <a:pPr marL="193675" marR="6985" indent="-180975" algn="just">
              <a:tabLst>
                <a:tab pos="194310" algn="l"/>
              </a:tabLst>
            </a:pPr>
            <a:r>
              <a:rPr lang="en-US" b="1" spc="30" dirty="0">
                <a:solidFill>
                  <a:srgbClr val="C00000"/>
                </a:solidFill>
              </a:rPr>
              <a:t>Representing </a:t>
            </a:r>
            <a:r>
              <a:rPr lang="en-US" b="1" spc="50" dirty="0">
                <a:solidFill>
                  <a:srgbClr val="C00000"/>
                </a:solidFill>
              </a:rPr>
              <a:t>lenders </a:t>
            </a:r>
            <a:r>
              <a:rPr lang="en-US" b="1" spc="-25" dirty="0">
                <a:solidFill>
                  <a:srgbClr val="C00000"/>
                </a:solidFill>
              </a:rPr>
              <a:t>: </a:t>
            </a:r>
            <a:r>
              <a:rPr lang="en-US" spc="-125" dirty="0"/>
              <a:t>Any </a:t>
            </a:r>
            <a:r>
              <a:rPr lang="en-US" spc="20" dirty="0"/>
              <a:t>creditor </a:t>
            </a:r>
            <a:r>
              <a:rPr lang="en-US" spc="30" dirty="0"/>
              <a:t>who </a:t>
            </a:r>
            <a:r>
              <a:rPr lang="en-US" spc="-50" dirty="0"/>
              <a:t>is </a:t>
            </a:r>
            <a:r>
              <a:rPr lang="en-US" spc="60" dirty="0"/>
              <a:t>part </a:t>
            </a:r>
            <a:r>
              <a:rPr lang="en-US" spc="-10" dirty="0"/>
              <a:t>of </a:t>
            </a:r>
            <a:r>
              <a:rPr lang="en-US" spc="-229" dirty="0" smtClean="0"/>
              <a:t>C O C </a:t>
            </a:r>
            <a:r>
              <a:rPr lang="en-US" spc="55" dirty="0"/>
              <a:t>are </a:t>
            </a:r>
            <a:r>
              <a:rPr lang="en-US" spc="5" dirty="0"/>
              <a:t>allowed </a:t>
            </a:r>
            <a:r>
              <a:rPr lang="en-US" spc="65" dirty="0"/>
              <a:t>to </a:t>
            </a:r>
            <a:r>
              <a:rPr lang="en-US" spc="35" dirty="0"/>
              <a:t>appoint </a:t>
            </a:r>
            <a:r>
              <a:rPr lang="en-US" spc="70" dirty="0"/>
              <a:t>other  </a:t>
            </a:r>
            <a:r>
              <a:rPr lang="en-US" spc="-125" dirty="0"/>
              <a:t>IP </a:t>
            </a:r>
            <a:r>
              <a:rPr lang="en-US" spc="50" dirty="0"/>
              <a:t>(other </a:t>
            </a:r>
            <a:r>
              <a:rPr lang="en-US" spc="70" dirty="0"/>
              <a:t>than </a:t>
            </a:r>
            <a:r>
              <a:rPr lang="en-US" spc="-130" dirty="0"/>
              <a:t>RP) </a:t>
            </a:r>
            <a:r>
              <a:rPr lang="en-US" spc="35" dirty="0"/>
              <a:t>as </a:t>
            </a:r>
            <a:r>
              <a:rPr lang="en-US" spc="40" dirty="0"/>
              <a:t>their representative </a:t>
            </a:r>
            <a:r>
              <a:rPr lang="en-US" spc="-25" dirty="0"/>
              <a:t>in </a:t>
            </a:r>
            <a:r>
              <a:rPr lang="en-US" spc="-175" dirty="0"/>
              <a:t>COC. </a:t>
            </a:r>
            <a:r>
              <a:rPr lang="en-US" spc="-254" dirty="0" smtClean="0"/>
              <a:t>.</a:t>
            </a:r>
            <a:endParaRPr lang="en-US" dirty="0"/>
          </a:p>
          <a:p>
            <a:pPr marL="193675" marR="5080" indent="-180975" algn="just">
              <a:tabLst>
                <a:tab pos="194310" algn="l"/>
              </a:tabLst>
            </a:pPr>
            <a:r>
              <a:rPr lang="en-US" b="1" spc="30" dirty="0">
                <a:solidFill>
                  <a:srgbClr val="C00000"/>
                </a:solidFill>
              </a:rPr>
              <a:t>Representing </a:t>
            </a:r>
            <a:r>
              <a:rPr lang="en-US" b="1" spc="55" dirty="0">
                <a:solidFill>
                  <a:srgbClr val="C00000"/>
                </a:solidFill>
              </a:rPr>
              <a:t>before </a:t>
            </a:r>
            <a:r>
              <a:rPr lang="en-US" b="1" spc="-290" dirty="0">
                <a:solidFill>
                  <a:srgbClr val="C00000"/>
                </a:solidFill>
              </a:rPr>
              <a:t>NCLT </a:t>
            </a:r>
            <a:r>
              <a:rPr lang="en-US" b="1" spc="300" dirty="0">
                <a:solidFill>
                  <a:srgbClr val="C00000"/>
                </a:solidFill>
              </a:rPr>
              <a:t>/ </a:t>
            </a:r>
            <a:r>
              <a:rPr lang="en-US" b="1" spc="-280" dirty="0">
                <a:solidFill>
                  <a:srgbClr val="C00000"/>
                </a:solidFill>
              </a:rPr>
              <a:t>NCLAT </a:t>
            </a:r>
            <a:r>
              <a:rPr lang="en-US" b="1" spc="-25" dirty="0">
                <a:solidFill>
                  <a:srgbClr val="C00000"/>
                </a:solidFill>
              </a:rPr>
              <a:t>: </a:t>
            </a:r>
            <a:r>
              <a:rPr lang="en-US" spc="-290" dirty="0"/>
              <a:t>A </a:t>
            </a:r>
            <a:r>
              <a:rPr lang="en-US" spc="30" dirty="0"/>
              <a:t>party </a:t>
            </a:r>
            <a:r>
              <a:rPr lang="en-US" spc="75" dirty="0"/>
              <a:t>to </a:t>
            </a:r>
            <a:r>
              <a:rPr lang="en-US" spc="-10" dirty="0"/>
              <a:t>any </a:t>
            </a:r>
            <a:r>
              <a:rPr lang="en-US" spc="20" dirty="0"/>
              <a:t>proceeding </a:t>
            </a:r>
            <a:r>
              <a:rPr lang="en-US" spc="35" dirty="0"/>
              <a:t>or </a:t>
            </a:r>
            <a:r>
              <a:rPr lang="en-US" spc="40" dirty="0"/>
              <a:t>appeal </a:t>
            </a:r>
            <a:r>
              <a:rPr lang="en-US" spc="35" dirty="0"/>
              <a:t>before </a:t>
            </a:r>
            <a:r>
              <a:rPr lang="en-US" spc="90" dirty="0"/>
              <a:t>the  </a:t>
            </a:r>
            <a:r>
              <a:rPr lang="en-US" spc="-40" dirty="0"/>
              <a:t>Tribunal</a:t>
            </a:r>
            <a:r>
              <a:rPr lang="en-US" spc="-20" dirty="0"/>
              <a:t> </a:t>
            </a:r>
            <a:r>
              <a:rPr lang="en-US" spc="45" dirty="0"/>
              <a:t>or</a:t>
            </a:r>
            <a:r>
              <a:rPr lang="en-US" spc="-10" dirty="0"/>
              <a:t> </a:t>
            </a:r>
            <a:r>
              <a:rPr lang="en-US" spc="90" dirty="0"/>
              <a:t>the</a:t>
            </a:r>
            <a:r>
              <a:rPr lang="en-US" spc="-10" dirty="0"/>
              <a:t> </a:t>
            </a:r>
            <a:r>
              <a:rPr lang="en-US" spc="-5" dirty="0"/>
              <a:t>Appellate</a:t>
            </a:r>
            <a:r>
              <a:rPr lang="en-US" spc="-10" dirty="0"/>
              <a:t> </a:t>
            </a:r>
            <a:r>
              <a:rPr lang="en-US" spc="-35" dirty="0"/>
              <a:t>Tribunal,</a:t>
            </a:r>
            <a:r>
              <a:rPr lang="en-US" spc="-15" dirty="0"/>
              <a:t> </a:t>
            </a:r>
            <a:r>
              <a:rPr lang="en-US" spc="35" dirty="0"/>
              <a:t>as</a:t>
            </a:r>
            <a:r>
              <a:rPr lang="en-US" dirty="0"/>
              <a:t> </a:t>
            </a:r>
            <a:r>
              <a:rPr lang="en-US" spc="90" dirty="0"/>
              <a:t>the</a:t>
            </a:r>
            <a:r>
              <a:rPr lang="en-US" spc="-35" dirty="0"/>
              <a:t> </a:t>
            </a:r>
            <a:r>
              <a:rPr lang="en-US" spc="30" dirty="0"/>
              <a:t>case</a:t>
            </a:r>
            <a:r>
              <a:rPr lang="en-US" spc="-10" dirty="0"/>
              <a:t> may</a:t>
            </a:r>
            <a:r>
              <a:rPr lang="en-US" dirty="0"/>
              <a:t> </a:t>
            </a:r>
            <a:r>
              <a:rPr lang="en-US" spc="50" dirty="0"/>
              <a:t>be,</a:t>
            </a:r>
            <a:r>
              <a:rPr lang="en-US" spc="-15" dirty="0"/>
              <a:t> may</a:t>
            </a:r>
            <a:r>
              <a:rPr lang="en-US" dirty="0"/>
              <a:t> </a:t>
            </a:r>
            <a:r>
              <a:rPr lang="en-US" spc="50" dirty="0"/>
              <a:t>either</a:t>
            </a:r>
            <a:r>
              <a:rPr lang="en-US" spc="-10" dirty="0"/>
              <a:t> </a:t>
            </a:r>
            <a:r>
              <a:rPr lang="en-US" spc="65" dirty="0"/>
              <a:t>appear</a:t>
            </a:r>
            <a:r>
              <a:rPr lang="en-US" spc="10" dirty="0"/>
              <a:t> </a:t>
            </a:r>
            <a:r>
              <a:rPr lang="en-US" spc="-35" dirty="0"/>
              <a:t>in</a:t>
            </a:r>
            <a:r>
              <a:rPr lang="en-US" spc="15" dirty="0"/>
              <a:t> </a:t>
            </a:r>
            <a:r>
              <a:rPr lang="en-US" spc="40" dirty="0"/>
              <a:t>person</a:t>
            </a:r>
            <a:r>
              <a:rPr lang="en-US" spc="-30" dirty="0"/>
              <a:t> </a:t>
            </a:r>
            <a:r>
              <a:rPr lang="en-US" spc="45" dirty="0"/>
              <a:t>or  </a:t>
            </a:r>
            <a:r>
              <a:rPr lang="en-US" spc="40" dirty="0" smtClean="0"/>
              <a:t>authorize </a:t>
            </a:r>
            <a:r>
              <a:rPr lang="en-US" spc="70" dirty="0" smtClean="0"/>
              <a:t>one or more professionals</a:t>
            </a:r>
            <a:r>
              <a:rPr lang="en-US" spc="20" dirty="0" smtClean="0"/>
              <a:t> </a:t>
            </a:r>
            <a:r>
              <a:rPr lang="en-US" spc="65" dirty="0"/>
              <a:t>to </a:t>
            </a:r>
            <a:r>
              <a:rPr lang="en-US" spc="55" dirty="0"/>
              <a:t>present </a:t>
            </a:r>
            <a:r>
              <a:rPr lang="en-US" spc="-10" dirty="0"/>
              <a:t>his </a:t>
            </a:r>
            <a:r>
              <a:rPr lang="en-US" spc="30" dirty="0"/>
              <a:t>case before </a:t>
            </a:r>
            <a:r>
              <a:rPr lang="en-US" spc="90" dirty="0"/>
              <a:t>the</a:t>
            </a:r>
            <a:r>
              <a:rPr lang="en-US" spc="-100" dirty="0"/>
              <a:t> </a:t>
            </a:r>
            <a:r>
              <a:rPr lang="en-US" spc="-40" dirty="0"/>
              <a:t>Tribunal  </a:t>
            </a:r>
            <a:r>
              <a:rPr lang="en-US" spc="45" dirty="0"/>
              <a:t>or </a:t>
            </a:r>
            <a:r>
              <a:rPr lang="en-US" spc="90" dirty="0"/>
              <a:t>the </a:t>
            </a:r>
            <a:r>
              <a:rPr lang="en-US" spc="-5" dirty="0"/>
              <a:t>Appellate</a:t>
            </a:r>
            <a:r>
              <a:rPr lang="en-US" spc="-290" dirty="0"/>
              <a:t> </a:t>
            </a:r>
            <a:r>
              <a:rPr lang="en-US" spc="-35" dirty="0"/>
              <a:t>Tribunal.</a:t>
            </a:r>
            <a:endParaRPr lang="en-US" dirty="0"/>
          </a:p>
          <a:p>
            <a:endParaRPr lang="en-US" dirty="0"/>
          </a:p>
        </p:txBody>
      </p:sp>
    </p:spTree>
    <p:extLst>
      <p:ext uri="{BB962C8B-B14F-4D97-AF65-F5344CB8AC3E}">
        <p14:creationId xmlns:p14="http://schemas.microsoft.com/office/powerpoint/2010/main" val="597644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spc="-15" dirty="0" smtClean="0">
                <a:effectLst/>
              </a:rPr>
              <a:t>SCOPE FOR </a:t>
            </a:r>
            <a:r>
              <a:rPr lang="en-US" sz="2400" b="1" spc="95" dirty="0" smtClean="0">
                <a:effectLst/>
              </a:rPr>
              <a:t>OTHER </a:t>
            </a:r>
            <a:r>
              <a:rPr lang="en-US" sz="2400" b="1" spc="10" dirty="0" smtClean="0">
                <a:effectLst/>
              </a:rPr>
              <a:t>ROLES </a:t>
            </a:r>
            <a:r>
              <a:rPr lang="en-US" sz="2400" b="1" spc="75" dirty="0" smtClean="0">
                <a:effectLst/>
              </a:rPr>
              <a:t>UNDER IBC </a:t>
            </a:r>
            <a:r>
              <a:rPr lang="en-US" sz="2400" b="1" spc="-15" dirty="0" smtClean="0">
                <a:effectLst/>
              </a:rPr>
              <a:t>FOR </a:t>
            </a:r>
            <a:r>
              <a:rPr lang="en-US" spc="5" dirty="0" smtClean="0"/>
              <a:t>CMAs</a:t>
            </a:r>
            <a:r>
              <a:rPr lang="en-US" sz="2400" b="1" spc="-295" dirty="0" smtClean="0">
                <a:effectLst/>
              </a:rPr>
              <a:t> </a:t>
            </a:r>
            <a:endParaRPr lang="en-US" sz="2400" b="1" dirty="0">
              <a:effectLst/>
            </a:endParaRPr>
          </a:p>
        </p:txBody>
      </p:sp>
      <p:sp>
        <p:nvSpPr>
          <p:cNvPr id="3" name="Content Placeholder 2"/>
          <p:cNvSpPr>
            <a:spLocks noGrp="1"/>
          </p:cNvSpPr>
          <p:nvPr>
            <p:ph idx="1"/>
          </p:nvPr>
        </p:nvSpPr>
        <p:spPr>
          <a:xfrm>
            <a:off x="609600" y="2362200"/>
            <a:ext cx="10972800" cy="5181599"/>
          </a:xfrm>
        </p:spPr>
        <p:txBody>
          <a:bodyPr>
            <a:normAutofit/>
          </a:bodyPr>
          <a:lstStyle/>
          <a:p>
            <a:pPr marL="193675" marR="7620" indent="-180975" algn="just">
              <a:spcBef>
                <a:spcPts val="105"/>
              </a:spcBef>
              <a:tabLst>
                <a:tab pos="194310" algn="l"/>
              </a:tabLst>
            </a:pPr>
            <a:r>
              <a:rPr lang="en-US" b="1" spc="-15" dirty="0">
                <a:solidFill>
                  <a:srgbClr val="C00000"/>
                </a:solidFill>
              </a:rPr>
              <a:t>Stock</a:t>
            </a:r>
            <a:r>
              <a:rPr lang="en-US" b="1" spc="-35" dirty="0">
                <a:solidFill>
                  <a:srgbClr val="C00000"/>
                </a:solidFill>
              </a:rPr>
              <a:t> </a:t>
            </a:r>
            <a:r>
              <a:rPr lang="en-US" b="1" spc="-5" dirty="0">
                <a:solidFill>
                  <a:srgbClr val="C00000"/>
                </a:solidFill>
              </a:rPr>
              <a:t>Audit</a:t>
            </a:r>
            <a:r>
              <a:rPr lang="en-US" b="1" spc="-50" dirty="0">
                <a:solidFill>
                  <a:srgbClr val="C00000"/>
                </a:solidFill>
              </a:rPr>
              <a:t> </a:t>
            </a:r>
            <a:r>
              <a:rPr lang="en-US" b="1" spc="-5" dirty="0">
                <a:solidFill>
                  <a:srgbClr val="C00000"/>
                </a:solidFill>
              </a:rPr>
              <a:t>:</a:t>
            </a:r>
            <a:r>
              <a:rPr lang="en-US" b="1" spc="-55" dirty="0">
                <a:solidFill>
                  <a:srgbClr val="C00000"/>
                </a:solidFill>
              </a:rPr>
              <a:t> </a:t>
            </a:r>
            <a:r>
              <a:rPr lang="en-US" spc="15" dirty="0"/>
              <a:t>Most</a:t>
            </a:r>
            <a:r>
              <a:rPr lang="en-US" spc="-20" dirty="0"/>
              <a:t> </a:t>
            </a:r>
            <a:r>
              <a:rPr lang="en-US" spc="40" dirty="0"/>
              <a:t>corporate</a:t>
            </a:r>
            <a:r>
              <a:rPr lang="en-US" spc="-30" dirty="0"/>
              <a:t> </a:t>
            </a:r>
            <a:r>
              <a:rPr lang="en-US" spc="10" dirty="0"/>
              <a:t>Debtors</a:t>
            </a:r>
            <a:r>
              <a:rPr lang="en-US" spc="-40" dirty="0"/>
              <a:t> </a:t>
            </a:r>
            <a:r>
              <a:rPr lang="en-US" dirty="0"/>
              <a:t>enjoy</a:t>
            </a:r>
            <a:r>
              <a:rPr lang="en-US" spc="-40" dirty="0"/>
              <a:t> </a:t>
            </a:r>
            <a:r>
              <a:rPr lang="en-US" spc="-25" dirty="0"/>
              <a:t>working</a:t>
            </a:r>
            <a:r>
              <a:rPr lang="en-US" spc="-55" dirty="0"/>
              <a:t> </a:t>
            </a:r>
            <a:r>
              <a:rPr lang="en-US" spc="5" dirty="0"/>
              <a:t>capital</a:t>
            </a:r>
            <a:r>
              <a:rPr lang="en-US" spc="-35" dirty="0"/>
              <a:t> </a:t>
            </a:r>
            <a:r>
              <a:rPr lang="en-US" spc="-20" dirty="0"/>
              <a:t>limits. </a:t>
            </a:r>
            <a:r>
              <a:rPr lang="en-US" spc="-30" dirty="0"/>
              <a:t>It</a:t>
            </a:r>
            <a:r>
              <a:rPr lang="en-US" spc="-25" dirty="0"/>
              <a:t> </a:t>
            </a:r>
            <a:r>
              <a:rPr lang="en-US" spc="-10" dirty="0"/>
              <a:t>may</a:t>
            </a:r>
            <a:r>
              <a:rPr lang="en-US" spc="-40" dirty="0"/>
              <a:t> </a:t>
            </a:r>
            <a:r>
              <a:rPr lang="en-US" spc="85" dirty="0"/>
              <a:t>be</a:t>
            </a:r>
            <a:r>
              <a:rPr lang="en-US" spc="-50" dirty="0"/>
              <a:t> </a:t>
            </a:r>
            <a:r>
              <a:rPr lang="en-US" spc="25" dirty="0"/>
              <a:t>necessary  </a:t>
            </a:r>
            <a:r>
              <a:rPr lang="en-US" spc="65" dirty="0"/>
              <a:t>to </a:t>
            </a:r>
            <a:r>
              <a:rPr lang="en-US" spc="35" dirty="0"/>
              <a:t>conduct </a:t>
            </a:r>
            <a:r>
              <a:rPr lang="en-US" spc="5" dirty="0"/>
              <a:t>periodic </a:t>
            </a:r>
            <a:r>
              <a:rPr lang="en-US" spc="-35" dirty="0"/>
              <a:t>Stock Audit </a:t>
            </a:r>
            <a:r>
              <a:rPr lang="en-US" dirty="0"/>
              <a:t>of </a:t>
            </a:r>
            <a:r>
              <a:rPr lang="en-US" spc="95" dirty="0"/>
              <a:t>the </a:t>
            </a:r>
            <a:r>
              <a:rPr lang="en-US" spc="-245" dirty="0" smtClean="0"/>
              <a:t>C D </a:t>
            </a:r>
            <a:r>
              <a:rPr lang="en-US" dirty="0"/>
              <a:t>during </a:t>
            </a:r>
            <a:r>
              <a:rPr lang="en-US" spc="90" dirty="0"/>
              <a:t>the</a:t>
            </a:r>
            <a:r>
              <a:rPr lang="en-US" spc="-310" dirty="0"/>
              <a:t> </a:t>
            </a:r>
            <a:r>
              <a:rPr lang="en-US" spc="-190" dirty="0"/>
              <a:t>CIRP </a:t>
            </a:r>
            <a:r>
              <a:rPr lang="en-US" spc="20" dirty="0"/>
              <a:t>process.</a:t>
            </a:r>
            <a:endParaRPr lang="en-US" dirty="0"/>
          </a:p>
          <a:p>
            <a:pPr marL="193675" marR="5080" indent="-180975" algn="just">
              <a:tabLst>
                <a:tab pos="194310" algn="l"/>
              </a:tabLst>
            </a:pPr>
            <a:r>
              <a:rPr lang="en-US" b="1" spc="35" dirty="0">
                <a:solidFill>
                  <a:srgbClr val="C00000"/>
                </a:solidFill>
              </a:rPr>
              <a:t>Internal</a:t>
            </a:r>
            <a:r>
              <a:rPr lang="en-US" b="1" spc="-45" dirty="0">
                <a:solidFill>
                  <a:srgbClr val="C00000"/>
                </a:solidFill>
              </a:rPr>
              <a:t> </a:t>
            </a:r>
            <a:r>
              <a:rPr lang="en-US" b="1" spc="300" dirty="0">
                <a:solidFill>
                  <a:srgbClr val="C00000"/>
                </a:solidFill>
              </a:rPr>
              <a:t>/</a:t>
            </a:r>
            <a:r>
              <a:rPr lang="en-US" b="1" spc="-35" dirty="0">
                <a:solidFill>
                  <a:srgbClr val="C00000"/>
                </a:solidFill>
              </a:rPr>
              <a:t> </a:t>
            </a:r>
            <a:r>
              <a:rPr lang="en-US" b="1" spc="20" dirty="0">
                <a:solidFill>
                  <a:srgbClr val="C00000"/>
                </a:solidFill>
              </a:rPr>
              <a:t>Concurrent</a:t>
            </a:r>
            <a:r>
              <a:rPr lang="en-US" b="1" spc="-25" dirty="0">
                <a:solidFill>
                  <a:srgbClr val="C00000"/>
                </a:solidFill>
              </a:rPr>
              <a:t> </a:t>
            </a:r>
            <a:r>
              <a:rPr lang="en-US" b="1" spc="-5" dirty="0">
                <a:solidFill>
                  <a:srgbClr val="C00000"/>
                </a:solidFill>
              </a:rPr>
              <a:t>Audit</a:t>
            </a:r>
            <a:r>
              <a:rPr lang="en-US" b="1" spc="-50" dirty="0">
                <a:solidFill>
                  <a:srgbClr val="C00000"/>
                </a:solidFill>
              </a:rPr>
              <a:t> </a:t>
            </a:r>
            <a:r>
              <a:rPr lang="en-US" b="1" spc="-5" dirty="0">
                <a:solidFill>
                  <a:srgbClr val="C00000"/>
                </a:solidFill>
              </a:rPr>
              <a:t>:</a:t>
            </a:r>
            <a:r>
              <a:rPr lang="en-US" b="1" spc="-45" dirty="0">
                <a:solidFill>
                  <a:srgbClr val="C00000"/>
                </a:solidFill>
              </a:rPr>
              <a:t> </a:t>
            </a:r>
            <a:r>
              <a:rPr lang="en-US" spc="-130" dirty="0"/>
              <a:t>RP</a:t>
            </a:r>
            <a:r>
              <a:rPr lang="en-US" spc="-35" dirty="0"/>
              <a:t> </a:t>
            </a:r>
            <a:r>
              <a:rPr lang="en-US" spc="15" dirty="0"/>
              <a:t>can</a:t>
            </a:r>
            <a:r>
              <a:rPr lang="en-US" spc="-20" dirty="0"/>
              <a:t> </a:t>
            </a:r>
            <a:r>
              <a:rPr lang="en-US" spc="35" dirty="0"/>
              <a:t>appoint</a:t>
            </a:r>
            <a:r>
              <a:rPr lang="en-US" spc="-25" dirty="0"/>
              <a:t> </a:t>
            </a:r>
            <a:r>
              <a:rPr lang="en-US" spc="10" dirty="0"/>
              <a:t>Internal</a:t>
            </a:r>
            <a:r>
              <a:rPr lang="en-US" spc="-55" dirty="0"/>
              <a:t> </a:t>
            </a:r>
            <a:r>
              <a:rPr lang="en-US" spc="215" dirty="0"/>
              <a:t>/</a:t>
            </a:r>
            <a:r>
              <a:rPr lang="en-US" spc="-25" dirty="0"/>
              <a:t> </a:t>
            </a:r>
            <a:r>
              <a:rPr lang="en-US" spc="10" dirty="0"/>
              <a:t>Concurrent</a:t>
            </a:r>
            <a:r>
              <a:rPr lang="en-US" spc="-45" dirty="0"/>
              <a:t> </a:t>
            </a:r>
            <a:r>
              <a:rPr lang="en-US" spc="-15" dirty="0"/>
              <a:t>Auditors</a:t>
            </a:r>
            <a:r>
              <a:rPr lang="en-US" spc="-60" dirty="0"/>
              <a:t> </a:t>
            </a:r>
            <a:r>
              <a:rPr lang="en-US" spc="5" dirty="0"/>
              <a:t>during</a:t>
            </a:r>
            <a:r>
              <a:rPr lang="en-US" spc="-30" dirty="0"/>
              <a:t> </a:t>
            </a:r>
            <a:r>
              <a:rPr lang="en-US" spc="90" dirty="0"/>
              <a:t>the  </a:t>
            </a:r>
            <a:r>
              <a:rPr lang="en-US" spc="20" dirty="0"/>
              <a:t>business </a:t>
            </a:r>
            <a:r>
              <a:rPr lang="en-US" spc="55" dirty="0" smtClean="0"/>
              <a:t>under CIRP</a:t>
            </a:r>
            <a:r>
              <a:rPr lang="en-US" spc="-204" dirty="0" smtClean="0"/>
              <a:t>.</a:t>
            </a:r>
            <a:endParaRPr lang="en-US" dirty="0"/>
          </a:p>
          <a:p>
            <a:pPr marL="193675" marR="5715" indent="-180975" algn="just">
              <a:tabLst>
                <a:tab pos="194310" algn="l"/>
              </a:tabLst>
            </a:pPr>
            <a:r>
              <a:rPr lang="en-US" b="1" spc="20" dirty="0">
                <a:solidFill>
                  <a:srgbClr val="C00000"/>
                </a:solidFill>
              </a:rPr>
              <a:t>Monitoring </a:t>
            </a:r>
            <a:r>
              <a:rPr lang="en-US" b="1" spc="70" dirty="0">
                <a:solidFill>
                  <a:srgbClr val="C00000"/>
                </a:solidFill>
              </a:rPr>
              <a:t>and </a:t>
            </a:r>
            <a:r>
              <a:rPr lang="en-US" b="1" spc="10" dirty="0">
                <a:solidFill>
                  <a:srgbClr val="C00000"/>
                </a:solidFill>
              </a:rPr>
              <a:t>Supervision </a:t>
            </a:r>
            <a:r>
              <a:rPr lang="en-US" b="1" spc="20" dirty="0">
                <a:solidFill>
                  <a:srgbClr val="C00000"/>
                </a:solidFill>
              </a:rPr>
              <a:t>of </a:t>
            </a:r>
            <a:r>
              <a:rPr lang="en-US" b="1" spc="15" dirty="0">
                <a:solidFill>
                  <a:srgbClr val="C00000"/>
                </a:solidFill>
              </a:rPr>
              <a:t>Resolution </a:t>
            </a:r>
            <a:r>
              <a:rPr lang="en-US" b="1" spc="10" dirty="0">
                <a:solidFill>
                  <a:srgbClr val="C00000"/>
                </a:solidFill>
              </a:rPr>
              <a:t>Plan </a:t>
            </a:r>
            <a:r>
              <a:rPr lang="en-US" b="1" spc="-5" dirty="0">
                <a:solidFill>
                  <a:srgbClr val="C00000"/>
                </a:solidFill>
              </a:rPr>
              <a:t>: </a:t>
            </a:r>
            <a:r>
              <a:rPr lang="en-US" spc="-229" dirty="0" smtClean="0"/>
              <a:t>IBC </a:t>
            </a:r>
            <a:r>
              <a:rPr lang="en-US" spc="30" dirty="0" smtClean="0"/>
              <a:t>requires </a:t>
            </a:r>
            <a:r>
              <a:rPr lang="en-US" spc="-15" dirty="0"/>
              <a:t>provision </a:t>
            </a:r>
            <a:r>
              <a:rPr lang="en-US" dirty="0"/>
              <a:t>of Monitoring  </a:t>
            </a:r>
            <a:r>
              <a:rPr lang="en-US" spc="60" dirty="0"/>
              <a:t>and </a:t>
            </a:r>
            <a:r>
              <a:rPr lang="en-US" spc="-10" dirty="0"/>
              <a:t>Supervision </a:t>
            </a:r>
            <a:r>
              <a:rPr lang="en-US" dirty="0"/>
              <a:t>of </a:t>
            </a:r>
            <a:r>
              <a:rPr lang="en-US" spc="-10" dirty="0"/>
              <a:t>Resolution </a:t>
            </a:r>
            <a:r>
              <a:rPr lang="en-US" spc="-20" dirty="0"/>
              <a:t>Plan </a:t>
            </a:r>
            <a:r>
              <a:rPr lang="en-US" spc="45" dirty="0"/>
              <a:t>after </a:t>
            </a:r>
            <a:r>
              <a:rPr lang="en-US" dirty="0"/>
              <a:t>its </a:t>
            </a:r>
            <a:r>
              <a:rPr lang="en-US" spc="5" dirty="0"/>
              <a:t>approval </a:t>
            </a:r>
            <a:r>
              <a:rPr lang="en-US" spc="-40" dirty="0"/>
              <a:t>by </a:t>
            </a:r>
            <a:r>
              <a:rPr lang="en-US" spc="-300" dirty="0"/>
              <a:t>NCLT </a:t>
            </a:r>
            <a:r>
              <a:rPr lang="en-US" dirty="0"/>
              <a:t>during </a:t>
            </a:r>
            <a:r>
              <a:rPr lang="en-US" spc="10" dirty="0"/>
              <a:t>its </a:t>
            </a:r>
            <a:r>
              <a:rPr lang="en-US" spc="25" dirty="0"/>
              <a:t>period. </a:t>
            </a:r>
            <a:r>
              <a:rPr lang="en-US" spc="-190" dirty="0" smtClean="0"/>
              <a:t>CMAs  </a:t>
            </a:r>
            <a:r>
              <a:rPr lang="en-US" spc="25" dirty="0"/>
              <a:t>can</a:t>
            </a:r>
            <a:r>
              <a:rPr lang="en-US" spc="-55" dirty="0"/>
              <a:t> </a:t>
            </a:r>
            <a:r>
              <a:rPr lang="en-US" spc="5" dirty="0"/>
              <a:t>provide</a:t>
            </a:r>
            <a:r>
              <a:rPr lang="en-US" spc="-55" dirty="0"/>
              <a:t> </a:t>
            </a:r>
            <a:r>
              <a:rPr lang="en-US" dirty="0"/>
              <a:t>services</a:t>
            </a:r>
            <a:r>
              <a:rPr lang="en-US" spc="-25" dirty="0"/>
              <a:t> </a:t>
            </a:r>
            <a:r>
              <a:rPr lang="en-US" dirty="0"/>
              <a:t>of</a:t>
            </a:r>
            <a:r>
              <a:rPr lang="en-US" spc="-70" dirty="0"/>
              <a:t> </a:t>
            </a:r>
            <a:r>
              <a:rPr lang="en-US" spc="15" dirty="0"/>
              <a:t>such</a:t>
            </a:r>
            <a:r>
              <a:rPr lang="en-US" spc="-50" dirty="0"/>
              <a:t> </a:t>
            </a:r>
            <a:r>
              <a:rPr lang="en-US" spc="10" dirty="0"/>
              <a:t>monitoring</a:t>
            </a:r>
            <a:r>
              <a:rPr lang="en-US" spc="-40" dirty="0"/>
              <a:t> </a:t>
            </a:r>
            <a:r>
              <a:rPr lang="en-US" spc="55" dirty="0"/>
              <a:t>and</a:t>
            </a:r>
            <a:r>
              <a:rPr lang="en-US" spc="-50" dirty="0"/>
              <a:t> </a:t>
            </a:r>
            <a:r>
              <a:rPr lang="en-US" spc="5" dirty="0"/>
              <a:t>supervision</a:t>
            </a:r>
            <a:r>
              <a:rPr lang="en-US" spc="5" dirty="0" smtClean="0"/>
              <a:t>.</a:t>
            </a:r>
            <a:endParaRPr lang="en-US" dirty="0"/>
          </a:p>
          <a:p>
            <a:pPr marL="12700" marR="5715" indent="0" algn="just">
              <a:buNone/>
              <a:tabLst>
                <a:tab pos="186690" algn="l"/>
              </a:tabLst>
            </a:pPr>
            <a:endParaRPr lang="en-US" dirty="0"/>
          </a:p>
          <a:p>
            <a:pPr algn="just"/>
            <a:endParaRPr lang="en-US" dirty="0"/>
          </a:p>
        </p:txBody>
      </p:sp>
    </p:spTree>
    <p:extLst>
      <p:ext uri="{BB962C8B-B14F-4D97-AF65-F5344CB8AC3E}">
        <p14:creationId xmlns:p14="http://schemas.microsoft.com/office/powerpoint/2010/main" val="1269401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ea typeface="Times New Roman" panose="02020603050405020304" pitchFamily="18" charset="0"/>
                <a:cs typeface="Times New Roman" panose="02020603050405020304" pitchFamily="18" charset="0"/>
              </a:rPr>
              <a:t>THE CHALLENGES</a:t>
            </a:r>
            <a:endParaRPr lang="en-US" dirty="0">
              <a:effectLst/>
            </a:endParaRPr>
          </a:p>
        </p:txBody>
      </p:sp>
      <p:sp>
        <p:nvSpPr>
          <p:cNvPr id="3" name="Content Placeholder 2"/>
          <p:cNvSpPr>
            <a:spLocks noGrp="1"/>
          </p:cNvSpPr>
          <p:nvPr>
            <p:ph idx="1"/>
          </p:nvPr>
        </p:nvSpPr>
        <p:spPr>
          <a:xfrm>
            <a:off x="609600" y="1143001"/>
            <a:ext cx="10972800" cy="4983164"/>
          </a:xfrm>
        </p:spPr>
        <p:txBody>
          <a:bodyPr>
            <a:normAutofit/>
          </a:bodyPr>
          <a:lstStyle/>
          <a:p>
            <a:pPr algn="just"/>
            <a:r>
              <a:rPr lang="en-US" dirty="0">
                <a:solidFill>
                  <a:srgbClr val="0D0D0D"/>
                </a:solidFill>
                <a:ea typeface="Times New Roman" panose="02020603050405020304" pitchFamily="18" charset="0"/>
                <a:cs typeface="Times New Roman" panose="02020603050405020304" pitchFamily="18" charset="0"/>
              </a:rPr>
              <a:t>While there are opportunities galore for resolution professionals, they are not without significant challenges. As the main pillar of the new law is time-bound resolution of bankruptcy cases, these professionals have to accomplish a very big feat within a strict timeline of 180 days</a:t>
            </a:r>
            <a:r>
              <a:rPr lang="en-US" dirty="0" smtClean="0">
                <a:solidFill>
                  <a:srgbClr val="0D0D0D"/>
                </a:solidFill>
                <a:ea typeface="Times New Roman" panose="02020603050405020304" pitchFamily="18" charset="0"/>
                <a:cs typeface="Times New Roman" panose="02020603050405020304" pitchFamily="18" charset="0"/>
              </a:rPr>
              <a:t>.</a:t>
            </a:r>
          </a:p>
          <a:p>
            <a:pPr algn="just"/>
            <a:endParaRPr lang="en-US" dirty="0">
              <a:solidFill>
                <a:srgbClr val="0D0D0D"/>
              </a:solidFill>
              <a:ea typeface="Times New Roman" panose="02020603050405020304" pitchFamily="18" charset="0"/>
              <a:cs typeface="Times New Roman" panose="02020603050405020304" pitchFamily="18" charset="0"/>
            </a:endParaRPr>
          </a:p>
          <a:p>
            <a:pPr algn="just"/>
            <a:r>
              <a:rPr lang="en-US" dirty="0" smtClean="0">
                <a:solidFill>
                  <a:srgbClr val="C00000"/>
                </a:solidFill>
                <a:ea typeface="Times New Roman" panose="02020603050405020304" pitchFamily="18" charset="0"/>
                <a:cs typeface="Times New Roman" panose="02020603050405020304" pitchFamily="18" charset="0"/>
              </a:rPr>
              <a:t>The </a:t>
            </a:r>
            <a:r>
              <a:rPr lang="en-US" dirty="0">
                <a:solidFill>
                  <a:srgbClr val="C00000"/>
                </a:solidFill>
                <a:ea typeface="Times New Roman" panose="02020603050405020304" pitchFamily="18" charset="0"/>
                <a:cs typeface="Times New Roman" panose="02020603050405020304" pitchFamily="18" charset="0"/>
              </a:rPr>
              <a:t>challenge for the IP is to manage the company as a going-concern without diminishing its value, and come up with a resolution plan within 180 days</a:t>
            </a:r>
            <a:r>
              <a:rPr lang="en-US" dirty="0" smtClean="0">
                <a:solidFill>
                  <a:srgbClr val="C00000"/>
                </a:solidFill>
                <a:ea typeface="Times New Roman" panose="02020603050405020304" pitchFamily="18" charset="0"/>
                <a:cs typeface="Times New Roman" panose="02020603050405020304" pitchFamily="18" charset="0"/>
              </a:rPr>
              <a:t>.</a:t>
            </a:r>
          </a:p>
          <a:p>
            <a:pPr marL="0" indent="0" algn="jus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dirty="0">
                <a:solidFill>
                  <a:srgbClr val="0D0D0D"/>
                </a:solidFill>
                <a:ea typeface="Times New Roman" panose="02020603050405020304" pitchFamily="18" charset="0"/>
              </a:rPr>
              <a:t>Also, taking over a company and running it like a going concern is easier said than done. Imagine an IP with no prior experience of working with a steel company may be roped in for a project involving a debtor which is a steel manufacturer. How is he supposed to run a company without understanding the business of the company? He doesn't have the luxury of time as well because he has to also simultaneously work on a resolution plan, conduct meetings of the creditors committee as well as raise interim finance for the </a:t>
            </a:r>
            <a:r>
              <a:rPr lang="en-US" dirty="0" smtClean="0">
                <a:solidFill>
                  <a:srgbClr val="0D0D0D"/>
                </a:solidFill>
                <a:ea typeface="Times New Roman" panose="02020603050405020304" pitchFamily="18" charset="0"/>
              </a:rPr>
              <a:t>company.</a:t>
            </a:r>
          </a:p>
          <a:p>
            <a:pPr algn="just"/>
            <a:endParaRPr lang="en-US" dirty="0"/>
          </a:p>
        </p:txBody>
      </p:sp>
    </p:spTree>
    <p:extLst>
      <p:ext uri="{BB962C8B-B14F-4D97-AF65-F5344CB8AC3E}">
        <p14:creationId xmlns:p14="http://schemas.microsoft.com/office/powerpoint/2010/main" val="3835559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ea typeface="Times New Roman" panose="02020603050405020304" pitchFamily="18" charset="0"/>
                <a:cs typeface="Times New Roman" panose="02020603050405020304" pitchFamily="18" charset="0"/>
              </a:rPr>
              <a:t>THE CHALLENGES</a:t>
            </a:r>
            <a:endParaRPr lang="en-US" dirty="0"/>
          </a:p>
        </p:txBody>
      </p:sp>
      <p:sp>
        <p:nvSpPr>
          <p:cNvPr id="3" name="Content Placeholder 2"/>
          <p:cNvSpPr>
            <a:spLocks noGrp="1"/>
          </p:cNvSpPr>
          <p:nvPr>
            <p:ph idx="1"/>
          </p:nvPr>
        </p:nvSpPr>
        <p:spPr/>
        <p:txBody>
          <a:bodyPr/>
          <a:lstStyle/>
          <a:p>
            <a:pPr marL="0" indent="0" algn="just">
              <a:buNone/>
            </a:pPr>
            <a:endParaRPr lang="en-US" dirty="0" smtClean="0"/>
          </a:p>
          <a:p>
            <a:pPr algn="just"/>
            <a:endParaRPr lang="en-US" dirty="0">
              <a:solidFill>
                <a:srgbClr val="0D0D0D"/>
              </a:solidFill>
              <a:ea typeface="Times New Roman" panose="02020603050405020304" pitchFamily="18" charset="0"/>
            </a:endParaRPr>
          </a:p>
          <a:p>
            <a:pPr algn="just"/>
            <a:r>
              <a:rPr lang="en-US" dirty="0" smtClean="0"/>
              <a:t> </a:t>
            </a:r>
            <a:r>
              <a:rPr lang="en-US" dirty="0"/>
              <a:t>T</a:t>
            </a:r>
            <a:r>
              <a:rPr lang="en-US" dirty="0" smtClean="0"/>
              <a:t>here </a:t>
            </a:r>
            <a:r>
              <a:rPr lang="en-US" dirty="0"/>
              <a:t>are other practical issues. There is every chance that the management and staff of the borrower against which the insolvency proceeding has been started does not cooperate with the IP and don't provide information and documents necessary for running the company or preparing a resolution plan</a:t>
            </a:r>
            <a:r>
              <a:rPr lang="en-US" dirty="0" smtClean="0"/>
              <a:t>.</a:t>
            </a:r>
          </a:p>
          <a:p>
            <a:pPr algn="just"/>
            <a:endParaRPr lang="en-US" dirty="0"/>
          </a:p>
          <a:p>
            <a:pPr algn="just"/>
            <a:r>
              <a:rPr lang="en-US" dirty="0" smtClean="0"/>
              <a:t>They </a:t>
            </a:r>
            <a:r>
              <a:rPr lang="en-US" dirty="0"/>
              <a:t>may face situations where the promoter of the debtor would try to stop them from entering the premise, forget about giving </a:t>
            </a:r>
            <a:r>
              <a:rPr lang="en-US" dirty="0" smtClean="0"/>
              <a:t> </a:t>
            </a:r>
            <a:r>
              <a:rPr lang="en-US" dirty="0"/>
              <a:t>access to all documents and books of accounts</a:t>
            </a:r>
            <a:r>
              <a:rPr lang="en-US" dirty="0" smtClean="0"/>
              <a:t>.</a:t>
            </a:r>
          </a:p>
          <a:p>
            <a:pPr algn="just"/>
            <a:endParaRPr lang="en-US" dirty="0"/>
          </a:p>
          <a:p>
            <a:pPr algn="just"/>
            <a:endParaRPr lang="en-US" dirty="0"/>
          </a:p>
        </p:txBody>
      </p:sp>
    </p:spTree>
    <p:extLst>
      <p:ext uri="{BB962C8B-B14F-4D97-AF65-F5344CB8AC3E}">
        <p14:creationId xmlns:p14="http://schemas.microsoft.com/office/powerpoint/2010/main" val="3281886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effectLst/>
              </a:rPr>
              <a:t/>
            </a:r>
            <a:br>
              <a:rPr lang="en-US" sz="2400" b="1" dirty="0" smtClean="0">
                <a:effectLst/>
              </a:rPr>
            </a:br>
            <a:r>
              <a:rPr lang="en-US" sz="2400" b="1" dirty="0" smtClean="0">
                <a:effectLst/>
              </a:rPr>
              <a:t/>
            </a:r>
            <a:br>
              <a:rPr lang="en-US" sz="2400" b="1" dirty="0" smtClean="0">
                <a:effectLst/>
              </a:rPr>
            </a:br>
            <a:r>
              <a:rPr lang="en-US" sz="2400" b="1" dirty="0" smtClean="0">
                <a:effectLst/>
              </a:rPr>
              <a:t/>
            </a:r>
            <a:br>
              <a:rPr lang="en-US" sz="2400" b="1" dirty="0" smtClean="0">
                <a:effectLst/>
              </a:rPr>
            </a:br>
            <a:r>
              <a:rPr lang="en-US" sz="2400" b="1" dirty="0" smtClean="0">
                <a:effectLst/>
              </a:rPr>
              <a:t/>
            </a:r>
            <a:br>
              <a:rPr lang="en-US" sz="2400" b="1" dirty="0" smtClean="0">
                <a:effectLst/>
              </a:rPr>
            </a:br>
            <a:r>
              <a:rPr lang="en-US" sz="2400" b="1" dirty="0" smtClean="0">
                <a:effectLst/>
              </a:rPr>
              <a:t/>
            </a:r>
            <a:br>
              <a:rPr lang="en-US" sz="2400" b="1" dirty="0" smtClean="0">
                <a:effectLst/>
              </a:rPr>
            </a:br>
            <a:r>
              <a:rPr lang="en-US" sz="2400" b="1" dirty="0" smtClean="0">
                <a:effectLst/>
              </a:rPr>
              <a:t/>
            </a:r>
            <a:br>
              <a:rPr lang="en-US" sz="2400" b="1" dirty="0" smtClean="0">
                <a:effectLst/>
              </a:rPr>
            </a:br>
            <a:r>
              <a:rPr lang="en-US" sz="2400" b="1" dirty="0" smtClean="0">
                <a:effectLst/>
              </a:rPr>
              <a:t/>
            </a:r>
            <a:br>
              <a:rPr lang="en-US" sz="2400" b="1" dirty="0" smtClean="0">
                <a:effectLst/>
              </a:rPr>
            </a:br>
            <a:r>
              <a:rPr lang="en-US" sz="2400" b="1" dirty="0" smtClean="0">
                <a:effectLst/>
              </a:rPr>
              <a:t>HOW CMAS FIT IN….OUR STRENGTHS</a:t>
            </a:r>
            <a:endParaRPr lang="en-US" sz="2400" b="1" dirty="0">
              <a:effectLst/>
            </a:endParaRPr>
          </a:p>
        </p:txBody>
      </p:sp>
      <p:sp>
        <p:nvSpPr>
          <p:cNvPr id="3" name="Content Placeholder 2"/>
          <p:cNvSpPr>
            <a:spLocks noGrp="1"/>
          </p:cNvSpPr>
          <p:nvPr>
            <p:ph idx="1"/>
          </p:nvPr>
        </p:nvSpPr>
        <p:spPr>
          <a:xfrm>
            <a:off x="628934" y="2349097"/>
            <a:ext cx="10972800" cy="4525963"/>
          </a:xfrm>
        </p:spPr>
        <p:txBody>
          <a:bodyPr/>
          <a:lstStyle/>
          <a:p>
            <a:pPr algn="just">
              <a:lnSpc>
                <a:spcPct val="150000"/>
              </a:lnSpc>
            </a:pPr>
            <a:r>
              <a:rPr lang="en-US" dirty="0" smtClean="0">
                <a:solidFill>
                  <a:schemeClr val="tx1">
                    <a:lumMod val="95000"/>
                    <a:lumOff val="5000"/>
                  </a:schemeClr>
                </a:solidFill>
              </a:rPr>
              <a:t>We </a:t>
            </a:r>
            <a:r>
              <a:rPr lang="en-US" dirty="0">
                <a:solidFill>
                  <a:schemeClr val="tx1">
                    <a:lumMod val="95000"/>
                    <a:lumOff val="5000"/>
                  </a:schemeClr>
                </a:solidFill>
              </a:rPr>
              <a:t>are trained auditors. </a:t>
            </a:r>
            <a:endParaRPr lang="en-US" dirty="0" smtClean="0">
              <a:solidFill>
                <a:schemeClr val="tx1">
                  <a:lumMod val="95000"/>
                  <a:lumOff val="5000"/>
                </a:schemeClr>
              </a:solidFill>
            </a:endParaRPr>
          </a:p>
          <a:p>
            <a:pPr algn="just">
              <a:buClr>
                <a:schemeClr val="tx2"/>
              </a:buClr>
              <a:buFont typeface="Wingdings" pitchFamily="2" charset="2"/>
              <a:buChar char="§"/>
            </a:pPr>
            <a:r>
              <a:rPr lang="en-US" dirty="0" smtClean="0">
                <a:solidFill>
                  <a:schemeClr val="tx1">
                    <a:lumMod val="95000"/>
                    <a:lumOff val="5000"/>
                  </a:schemeClr>
                </a:solidFill>
              </a:rPr>
              <a:t>CMAs possess </a:t>
            </a:r>
            <a:r>
              <a:rPr lang="en-US" dirty="0">
                <a:solidFill>
                  <a:schemeClr val="tx1">
                    <a:lumMod val="95000"/>
                    <a:lumOff val="5000"/>
                  </a:schemeClr>
                </a:solidFill>
              </a:rPr>
              <a:t>a unique blend of core competencies in accounting, management and strategy</a:t>
            </a:r>
            <a:r>
              <a:rPr lang="en-US" dirty="0" smtClean="0">
                <a:solidFill>
                  <a:schemeClr val="tx1">
                    <a:lumMod val="95000"/>
                    <a:lumOff val="5000"/>
                  </a:schemeClr>
                </a:solidFill>
              </a:rPr>
              <a:t>.</a:t>
            </a:r>
          </a:p>
          <a:p>
            <a:pPr algn="just">
              <a:lnSpc>
                <a:spcPct val="150000"/>
              </a:lnSpc>
            </a:pPr>
            <a:r>
              <a:rPr lang="en-US" dirty="0" smtClean="0">
                <a:solidFill>
                  <a:schemeClr val="tx1">
                    <a:lumMod val="95000"/>
                    <a:lumOff val="5000"/>
                  </a:schemeClr>
                </a:solidFill>
              </a:rPr>
              <a:t>We </a:t>
            </a:r>
            <a:r>
              <a:rPr lang="en-US" dirty="0">
                <a:solidFill>
                  <a:schemeClr val="tx1">
                    <a:lumMod val="95000"/>
                    <a:lumOff val="5000"/>
                  </a:schemeClr>
                </a:solidFill>
              </a:rPr>
              <a:t>have expertise in the field of risk assessment, </a:t>
            </a:r>
            <a:r>
              <a:rPr lang="en-US" dirty="0" smtClean="0">
                <a:solidFill>
                  <a:schemeClr val="tx1">
                    <a:lumMod val="95000"/>
                    <a:lumOff val="5000"/>
                  </a:schemeClr>
                </a:solidFill>
              </a:rPr>
              <a:t>valuation, financial </a:t>
            </a:r>
            <a:r>
              <a:rPr lang="en-US" dirty="0">
                <a:solidFill>
                  <a:schemeClr val="tx1">
                    <a:lumMod val="95000"/>
                    <a:lumOff val="5000"/>
                  </a:schemeClr>
                </a:solidFill>
              </a:rPr>
              <a:t>and corporate restructuring and financial </a:t>
            </a:r>
            <a:r>
              <a:rPr lang="en-US" dirty="0" smtClean="0">
                <a:solidFill>
                  <a:schemeClr val="tx1">
                    <a:lumMod val="95000"/>
                    <a:lumOff val="5000"/>
                  </a:schemeClr>
                </a:solidFill>
              </a:rPr>
              <a:t> </a:t>
            </a:r>
            <a:r>
              <a:rPr lang="en-US" dirty="0">
                <a:solidFill>
                  <a:schemeClr val="tx1">
                    <a:lumMod val="95000"/>
                    <a:lumOff val="5000"/>
                  </a:schemeClr>
                </a:solidFill>
              </a:rPr>
              <a:t>reporting… that is what the law is all </a:t>
            </a:r>
            <a:r>
              <a:rPr lang="en-US" dirty="0" smtClean="0">
                <a:solidFill>
                  <a:schemeClr val="tx1">
                    <a:lumMod val="95000"/>
                    <a:lumOff val="5000"/>
                  </a:schemeClr>
                </a:solidFill>
              </a:rPr>
              <a:t>about</a:t>
            </a:r>
            <a:endParaRPr lang="en-US" dirty="0">
              <a:solidFill>
                <a:schemeClr val="tx1">
                  <a:lumMod val="95000"/>
                  <a:lumOff val="5000"/>
                </a:schemeClr>
              </a:solidFill>
            </a:endParaRPr>
          </a:p>
          <a:p>
            <a:pPr algn="just">
              <a:lnSpc>
                <a:spcPct val="150000"/>
              </a:lnSpc>
            </a:pPr>
            <a:r>
              <a:rPr lang="en-US" dirty="0" smtClean="0">
                <a:solidFill>
                  <a:schemeClr val="tx1">
                    <a:lumMod val="95000"/>
                    <a:lumOff val="5000"/>
                  </a:schemeClr>
                </a:solidFill>
              </a:rPr>
              <a:t>We </a:t>
            </a:r>
            <a:r>
              <a:rPr lang="en-US" dirty="0">
                <a:solidFill>
                  <a:schemeClr val="tx1">
                    <a:lumMod val="95000"/>
                    <a:lumOff val="5000"/>
                  </a:schemeClr>
                </a:solidFill>
              </a:rPr>
              <a:t>have an experience in consultancy and client </a:t>
            </a:r>
            <a:r>
              <a:rPr lang="en-US" dirty="0" smtClean="0">
                <a:solidFill>
                  <a:schemeClr val="tx1">
                    <a:lumMod val="95000"/>
                    <a:lumOff val="5000"/>
                  </a:schemeClr>
                </a:solidFill>
              </a:rPr>
              <a:t>management</a:t>
            </a:r>
          </a:p>
          <a:p>
            <a:pPr marL="0" indent="0" algn="just">
              <a:lnSpc>
                <a:spcPct val="150000"/>
              </a:lnSpc>
              <a:buNone/>
            </a:pPr>
            <a:endParaRPr lang="en-US" dirty="0">
              <a:solidFill>
                <a:schemeClr val="tx1">
                  <a:lumMod val="95000"/>
                  <a:lumOff val="5000"/>
                </a:schemeClr>
              </a:solidFill>
            </a:endParaRPr>
          </a:p>
          <a:p>
            <a:pPr marL="0" indent="0" algn="just">
              <a:lnSpc>
                <a:spcPct val="150000"/>
              </a:lnSpc>
              <a:buNone/>
            </a:pPr>
            <a:r>
              <a:rPr lang="en-US" b="1" dirty="0" smtClean="0">
                <a:solidFill>
                  <a:srgbClr val="C00000"/>
                </a:solidFill>
              </a:rPr>
              <a:t>                              ……. CMAs are well positioned to grab the opportunities offered by IBC</a:t>
            </a:r>
            <a:endParaRPr lang="en-US" b="1" dirty="0">
              <a:solidFill>
                <a:srgbClr val="C00000"/>
              </a:solidFill>
            </a:endParaRPr>
          </a:p>
          <a:p>
            <a:pPr algn="just">
              <a:lnSpc>
                <a:spcPct val="150000"/>
              </a:lnSpc>
            </a:pPr>
            <a:endParaRPr lang="en-US" b="1" dirty="0">
              <a:solidFill>
                <a:srgbClr val="C00000"/>
              </a:solidFill>
            </a:endParaRPr>
          </a:p>
        </p:txBody>
      </p:sp>
    </p:spTree>
    <p:extLst>
      <p:ext uri="{BB962C8B-B14F-4D97-AF65-F5344CB8AC3E}">
        <p14:creationId xmlns:p14="http://schemas.microsoft.com/office/powerpoint/2010/main" val="829335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IPA  Institute of Cost Accountants of India</a:t>
            </a:r>
            <a:endParaRPr lang="en-US" dirty="0"/>
          </a:p>
        </p:txBody>
      </p:sp>
      <p:sp>
        <p:nvSpPr>
          <p:cNvPr id="3" name="Content Placeholder 2"/>
          <p:cNvSpPr>
            <a:spLocks noGrp="1"/>
          </p:cNvSpPr>
          <p:nvPr>
            <p:ph idx="1"/>
          </p:nvPr>
        </p:nvSpPr>
        <p:spPr/>
        <p:txBody>
          <a:bodyPr/>
          <a:lstStyle/>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r>
              <a:rPr lang="en-US" dirty="0" smtClean="0"/>
              <a:t>The </a:t>
            </a:r>
            <a:r>
              <a:rPr lang="en-US" dirty="0"/>
              <a:t>Insolvency Professional Agency of Institute of Cost Accountants of India (IPA ICAI), a section 8 company incorporated under the Companies Act 2013 has been promoted by the Institute of Cost Accountants of India to </a:t>
            </a:r>
            <a:r>
              <a:rPr lang="en-US" dirty="0" err="1"/>
              <a:t>enrol</a:t>
            </a:r>
            <a:r>
              <a:rPr lang="en-US" dirty="0"/>
              <a:t> and regulate Insolvency Professionals (IPs) as its members in accordance with provisions of the Insolvency and Bankruptcy Code 2016, Rules, Regulations and Guidelines issued thereunder.</a:t>
            </a:r>
          </a:p>
        </p:txBody>
      </p:sp>
    </p:spTree>
    <p:extLst>
      <p:ext uri="{BB962C8B-B14F-4D97-AF65-F5344CB8AC3E}">
        <p14:creationId xmlns:p14="http://schemas.microsoft.com/office/powerpoint/2010/main" val="3669335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Eligible Criteria</a:t>
            </a:r>
            <a:endParaRPr lang="en-US" dirty="0"/>
          </a:p>
        </p:txBody>
      </p:sp>
      <p:sp>
        <p:nvSpPr>
          <p:cNvPr id="3" name="Content Placeholder 2"/>
          <p:cNvSpPr>
            <a:spLocks noGrp="1"/>
          </p:cNvSpPr>
          <p:nvPr>
            <p:ph idx="1"/>
          </p:nvPr>
        </p:nvSpPr>
        <p:spPr>
          <a:xfrm>
            <a:off x="457200" y="1066800"/>
            <a:ext cx="10972800" cy="4525963"/>
          </a:xfrm>
        </p:spPr>
        <p:txBody>
          <a:bodyPr>
            <a:normAutofit fontScale="25000" lnSpcReduction="20000"/>
          </a:bodyPr>
          <a:lstStyle/>
          <a:p>
            <a:pPr marL="0" indent="0" algn="just">
              <a:buNone/>
            </a:pPr>
            <a:r>
              <a:rPr lang="en-US" dirty="0"/>
              <a:t> </a:t>
            </a:r>
            <a:br>
              <a:rPr lang="en-US" dirty="0"/>
            </a:br>
            <a:r>
              <a:rPr lang="en-US" sz="8000" dirty="0">
                <a:solidFill>
                  <a:srgbClr val="C00000"/>
                </a:solidFill>
              </a:rPr>
              <a:t>Registration after passing Examination </a:t>
            </a:r>
            <a:endParaRPr lang="en-US" sz="8000" dirty="0" smtClean="0">
              <a:solidFill>
                <a:srgbClr val="C00000"/>
              </a:solidFill>
            </a:endParaRPr>
          </a:p>
          <a:p>
            <a:pPr marL="0" indent="0" algn="just">
              <a:buNone/>
            </a:pPr>
            <a:r>
              <a:rPr lang="en-US" sz="8000" dirty="0"/>
              <a:t/>
            </a:r>
            <a:br>
              <a:rPr lang="en-US" sz="8000" dirty="0"/>
            </a:br>
            <a:r>
              <a:rPr lang="en-US" sz="8000" dirty="0"/>
              <a:t>Regulation 5 of the “Insolvency and Bankruptcy Board of India (Insolvency Professionals) Regulations, 2016”, subject to the other provisions of these Regulations, an individual shall be eligible for registration, if </a:t>
            </a:r>
            <a:r>
              <a:rPr lang="en-US" sz="8000" dirty="0" smtClean="0"/>
              <a:t>he-</a:t>
            </a:r>
          </a:p>
          <a:p>
            <a:pPr marL="0" indent="0" algn="just">
              <a:buNone/>
            </a:pPr>
            <a:endParaRPr lang="en-US" sz="8000" dirty="0"/>
          </a:p>
          <a:p>
            <a:pPr algn="just"/>
            <a:r>
              <a:rPr lang="en-US" sz="8000" dirty="0"/>
              <a:t>has passed the National Insolvency Examination;</a:t>
            </a:r>
          </a:p>
          <a:p>
            <a:pPr algn="just"/>
            <a:r>
              <a:rPr lang="en-US" sz="8000" dirty="0"/>
              <a:t>has passed the Limited Insolvency Examination, and has fifteen years of experience in management, after he received a Bachelor’s degree from a university established or recognized by law; or</a:t>
            </a:r>
          </a:p>
          <a:p>
            <a:pPr algn="just"/>
            <a:r>
              <a:rPr lang="en-US" sz="8000" dirty="0"/>
              <a:t>has passed the Limited Insolvency Examination and has ten years of experience as -</a:t>
            </a:r>
          </a:p>
          <a:p>
            <a:pPr lvl="1" algn="just"/>
            <a:r>
              <a:rPr lang="en-US" sz="8000" dirty="0"/>
              <a:t>a chartered accountant enrolled as a member of the Institute of Chartered Accountants of India,</a:t>
            </a:r>
          </a:p>
          <a:p>
            <a:pPr lvl="1" algn="just"/>
            <a:r>
              <a:rPr lang="en-US" sz="8000" dirty="0"/>
              <a:t>a company secretary enrolled as a member of the Institute of Company Secretaries of India,</a:t>
            </a:r>
          </a:p>
          <a:p>
            <a:pPr lvl="1" algn="just"/>
            <a:r>
              <a:rPr lang="en-US" sz="8000" dirty="0">
                <a:solidFill>
                  <a:srgbClr val="C00000"/>
                </a:solidFill>
              </a:rPr>
              <a:t>a cost accountant enrolled as a member of the Institute of Cost Accountants of India</a:t>
            </a:r>
            <a:r>
              <a:rPr lang="en-US" sz="8000" dirty="0"/>
              <a:t>, or</a:t>
            </a:r>
          </a:p>
          <a:p>
            <a:pPr lvl="1" algn="just"/>
            <a:r>
              <a:rPr lang="en-US" sz="8000" dirty="0"/>
              <a:t>an advocate enrolled with a Bar Council.</a:t>
            </a:r>
          </a:p>
          <a:p>
            <a:pPr marL="0" indent="0">
              <a:buNone/>
            </a:pPr>
            <a:endParaRPr lang="en-US" sz="4200" dirty="0"/>
          </a:p>
        </p:txBody>
      </p:sp>
    </p:spTree>
    <p:extLst>
      <p:ext uri="{BB962C8B-B14F-4D97-AF65-F5344CB8AC3E}">
        <p14:creationId xmlns:p14="http://schemas.microsoft.com/office/powerpoint/2010/main" val="237540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EARLIER INSOLVENCY REGIMES IN INDIA</a:t>
            </a:r>
            <a:endParaRPr lang="en-US" dirty="0"/>
          </a:p>
        </p:txBody>
      </p:sp>
      <p:sp>
        <p:nvSpPr>
          <p:cNvPr id="3" name="Content Placeholder 2"/>
          <p:cNvSpPr>
            <a:spLocks noGrp="1"/>
          </p:cNvSpPr>
          <p:nvPr>
            <p:ph idx="1"/>
          </p:nvPr>
        </p:nvSpPr>
        <p:spPr/>
        <p:txBody>
          <a:bodyPr/>
          <a:lstStyle/>
          <a:p>
            <a:pPr marL="0" indent="0" algn="just">
              <a:spcBef>
                <a:spcPct val="30000"/>
              </a:spcBef>
              <a:spcAft>
                <a:spcPct val="30000"/>
              </a:spcAft>
              <a:buNone/>
              <a:defRPr/>
            </a:pPr>
            <a:r>
              <a:rPr lang="en-US" dirty="0" smtClean="0">
                <a:ea typeface="ＭＳ Ｐゴシック" panose="020B0600070205080204" pitchFamily="34" charset="-128"/>
              </a:rPr>
              <a:t>Prior </a:t>
            </a:r>
            <a:r>
              <a:rPr lang="en-US" dirty="0">
                <a:ea typeface="ＭＳ Ｐゴシック" panose="020B0600070205080204" pitchFamily="34" charset="-128"/>
              </a:rPr>
              <a:t>to enactment of the Insolvency and Bankruptcy Code, 2016 (the </a:t>
            </a:r>
            <a:r>
              <a:rPr lang="en-US" altLang="en-US" dirty="0">
                <a:ea typeface="ＭＳ Ｐゴシック" panose="020B0600070205080204" pitchFamily="34" charset="-128"/>
              </a:rPr>
              <a:t>“</a:t>
            </a:r>
            <a:r>
              <a:rPr lang="en-US" altLang="ja-JP" b="1" dirty="0"/>
              <a:t>Insolvency Code</a:t>
            </a:r>
            <a:r>
              <a:rPr lang="en-US" altLang="en-US" dirty="0">
                <a:ea typeface="ＭＳ Ｐゴシック" panose="020B0600070205080204" pitchFamily="34" charset="-128"/>
              </a:rPr>
              <a:t>”</a:t>
            </a:r>
            <a:r>
              <a:rPr lang="en-US" altLang="ja-JP" dirty="0"/>
              <a:t>) the existing framework was governed by:-</a:t>
            </a:r>
          </a:p>
          <a:p>
            <a:pPr marL="1028700" lvl="1" algn="just">
              <a:spcBef>
                <a:spcPct val="30000"/>
              </a:spcBef>
              <a:spcAft>
                <a:spcPct val="30000"/>
              </a:spcAft>
              <a:buFont typeface="Wingdings" panose="05000000000000000000" pitchFamily="2" charset="2"/>
              <a:buChar char="Ø"/>
              <a:defRPr/>
            </a:pPr>
            <a:r>
              <a:rPr lang="en-US" dirty="0">
                <a:ea typeface="ＭＳ Ｐゴシック" panose="020B0600070205080204" pitchFamily="34" charset="-128"/>
              </a:rPr>
              <a:t>The Companies Act, 1956 and the Companies Act, 2013;</a:t>
            </a:r>
          </a:p>
          <a:p>
            <a:pPr marL="1028700" lvl="1" algn="just">
              <a:spcBef>
                <a:spcPct val="30000"/>
              </a:spcBef>
              <a:spcAft>
                <a:spcPct val="30000"/>
              </a:spcAft>
              <a:buFont typeface="Wingdings" panose="05000000000000000000" pitchFamily="2" charset="2"/>
              <a:buChar char="Ø"/>
              <a:defRPr/>
            </a:pPr>
            <a:r>
              <a:rPr lang="en-US" dirty="0">
                <a:ea typeface="ＭＳ Ｐゴシック" panose="020B0600070205080204" pitchFamily="34" charset="-128"/>
              </a:rPr>
              <a:t>The Sick Industrial Companies (Special Provisions) Act, 1985;</a:t>
            </a:r>
          </a:p>
          <a:p>
            <a:pPr marL="1028700" lvl="1" algn="just">
              <a:spcBef>
                <a:spcPct val="30000"/>
              </a:spcBef>
              <a:spcAft>
                <a:spcPct val="30000"/>
              </a:spcAft>
              <a:buFont typeface="Wingdings" panose="05000000000000000000" pitchFamily="2" charset="2"/>
              <a:buChar char="Ø"/>
              <a:defRPr/>
            </a:pPr>
            <a:r>
              <a:rPr lang="en-US" dirty="0">
                <a:ea typeface="ＭＳ Ｐゴシック" panose="020B0600070205080204" pitchFamily="34" charset="-128"/>
              </a:rPr>
              <a:t>The Recovery of Debts Due to Banks and Financial Institutions (</a:t>
            </a:r>
            <a:r>
              <a:rPr lang="en-US" altLang="en-US" dirty="0">
                <a:ea typeface="ＭＳ Ｐゴシック" panose="020B0600070205080204" pitchFamily="34" charset="-128"/>
              </a:rPr>
              <a:t>“</a:t>
            </a:r>
            <a:r>
              <a:rPr lang="en-US" altLang="ja-JP" b="1" dirty="0"/>
              <a:t>RDDBFI</a:t>
            </a:r>
            <a:r>
              <a:rPr lang="en-US" altLang="en-US" dirty="0">
                <a:ea typeface="ＭＳ Ｐゴシック" panose="020B0600070205080204" pitchFamily="34" charset="-128"/>
              </a:rPr>
              <a:t>”</a:t>
            </a:r>
            <a:r>
              <a:rPr lang="en-US" altLang="ja-JP" dirty="0"/>
              <a:t>) Act, 1993;</a:t>
            </a:r>
          </a:p>
          <a:p>
            <a:pPr marL="1028700" lvl="1" algn="just">
              <a:spcBef>
                <a:spcPct val="30000"/>
              </a:spcBef>
              <a:spcAft>
                <a:spcPct val="30000"/>
              </a:spcAft>
              <a:buFont typeface="Wingdings" panose="05000000000000000000" pitchFamily="2" charset="2"/>
              <a:buChar char="Ø"/>
              <a:defRPr/>
            </a:pPr>
            <a:r>
              <a:rPr lang="en-US" dirty="0">
                <a:ea typeface="ＭＳ Ｐゴシック" panose="020B0600070205080204" pitchFamily="34" charset="-128"/>
              </a:rPr>
              <a:t>The Securitization and Reconstruction of Financial Assets and Enforcement of Security Interest (</a:t>
            </a:r>
            <a:r>
              <a:rPr lang="en-US" altLang="en-US" dirty="0">
                <a:ea typeface="ＭＳ Ｐゴシック" panose="020B0600070205080204" pitchFamily="34" charset="-128"/>
              </a:rPr>
              <a:t>“</a:t>
            </a:r>
            <a:r>
              <a:rPr lang="en-US" altLang="ja-JP" b="1" dirty="0"/>
              <a:t>SARFAESI</a:t>
            </a:r>
            <a:r>
              <a:rPr lang="en-US" altLang="en-US" dirty="0">
                <a:ea typeface="ＭＳ Ｐゴシック" panose="020B0600070205080204" pitchFamily="34" charset="-128"/>
              </a:rPr>
              <a:t>”</a:t>
            </a:r>
            <a:r>
              <a:rPr lang="en-US" altLang="ja-JP" dirty="0"/>
              <a:t>) Act, 2003;</a:t>
            </a:r>
          </a:p>
          <a:p>
            <a:pPr marL="1028700" lvl="1" algn="just">
              <a:spcBef>
                <a:spcPct val="30000"/>
              </a:spcBef>
              <a:spcAft>
                <a:spcPct val="30000"/>
              </a:spcAft>
              <a:buFont typeface="Wingdings" panose="05000000000000000000" pitchFamily="2" charset="2"/>
              <a:buChar char="Ø"/>
              <a:defRPr/>
            </a:pPr>
            <a:r>
              <a:rPr lang="en-US" dirty="0">
                <a:ea typeface="ＭＳ Ｐゴシック" panose="020B0600070205080204" pitchFamily="34" charset="-128"/>
              </a:rPr>
              <a:t>The Presidency Towns Insolvency Act, 1909 and the Provincial Insolvency Act, 1920;</a:t>
            </a:r>
          </a:p>
          <a:p>
            <a:pPr marL="1028700" lvl="1" algn="just">
              <a:spcBef>
                <a:spcPct val="30000"/>
              </a:spcBef>
              <a:spcAft>
                <a:spcPct val="30000"/>
              </a:spcAft>
              <a:buFont typeface="Wingdings" panose="05000000000000000000" pitchFamily="2" charset="2"/>
              <a:buChar char="Ø"/>
              <a:defRPr/>
            </a:pPr>
            <a:r>
              <a:rPr lang="en-US" dirty="0">
                <a:ea typeface="ＭＳ Ｐゴシック" panose="020B0600070205080204" pitchFamily="34" charset="-128"/>
              </a:rPr>
              <a:t>Regulations, directions, circulars, rules, notifications and guidelines of the Reserve Bank of India (</a:t>
            </a:r>
            <a:r>
              <a:rPr lang="en-US" altLang="en-US" dirty="0">
                <a:ea typeface="ＭＳ Ｐゴシック" panose="020B0600070205080204" pitchFamily="34" charset="-128"/>
              </a:rPr>
              <a:t>“</a:t>
            </a:r>
            <a:r>
              <a:rPr lang="en-US" altLang="ja-JP" b="1" dirty="0"/>
              <a:t>RBI</a:t>
            </a:r>
            <a:r>
              <a:rPr lang="en-US" altLang="en-US" dirty="0">
                <a:ea typeface="ＭＳ Ｐゴシック" panose="020B0600070205080204" pitchFamily="34" charset="-128"/>
              </a:rPr>
              <a:t>”</a:t>
            </a:r>
            <a:r>
              <a:rPr lang="en-US" altLang="ja-JP" dirty="0"/>
              <a:t>).</a:t>
            </a:r>
          </a:p>
          <a:p>
            <a:endParaRPr lang="en-US" dirty="0"/>
          </a:p>
        </p:txBody>
      </p:sp>
    </p:spTree>
    <p:extLst>
      <p:ext uri="{BB962C8B-B14F-4D97-AF65-F5344CB8AC3E}">
        <p14:creationId xmlns:p14="http://schemas.microsoft.com/office/powerpoint/2010/main" val="17541172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r>
              <a:rPr lang="en-US" b="1" dirty="0" smtClean="0">
                <a:solidFill>
                  <a:srgbClr val="C00000"/>
                </a:solidFill>
              </a:rPr>
              <a:t>For further Information contact</a:t>
            </a:r>
          </a:p>
          <a:p>
            <a:pPr marL="0" indent="0">
              <a:buNone/>
            </a:pPr>
            <a:endParaRPr lang="en-US" b="1" dirty="0">
              <a:solidFill>
                <a:srgbClr val="C00000"/>
              </a:solidFill>
            </a:endParaRPr>
          </a:p>
          <a:p>
            <a:pPr marL="0" indent="0">
              <a:buNone/>
            </a:pPr>
            <a:endParaRPr lang="en-US" b="1" dirty="0" smtClean="0">
              <a:solidFill>
                <a:srgbClr val="C00000"/>
              </a:solidFill>
            </a:endParaRPr>
          </a:p>
          <a:p>
            <a:pPr marL="0" indent="0">
              <a:buNone/>
            </a:pPr>
            <a:endParaRPr lang="en-US" b="1" dirty="0">
              <a:solidFill>
                <a:srgbClr val="C00000"/>
              </a:solidFill>
            </a:endParaRPr>
          </a:p>
        </p:txBody>
      </p:sp>
    </p:spTree>
    <p:extLst>
      <p:ext uri="{BB962C8B-B14F-4D97-AF65-F5344CB8AC3E}">
        <p14:creationId xmlns:p14="http://schemas.microsoft.com/office/powerpoint/2010/main" val="14477214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0" indent="0">
              <a:buNone/>
            </a:pPr>
            <a:r>
              <a:rPr lang="en-US" dirty="0" smtClean="0"/>
              <a:t>  </a:t>
            </a:r>
            <a:r>
              <a:rPr lang="en-US" sz="2800" b="1" dirty="0" smtClean="0">
                <a:solidFill>
                  <a:srgbClr val="0070C0"/>
                </a:solidFill>
              </a:rPr>
              <a:t>                                      </a:t>
            </a:r>
          </a:p>
          <a:p>
            <a:pPr marL="0" indent="0">
              <a:buNone/>
            </a:pPr>
            <a:r>
              <a:rPr lang="en-US" sz="3600" b="1" dirty="0">
                <a:solidFill>
                  <a:srgbClr val="C00000"/>
                </a:solidFill>
              </a:rPr>
              <a:t> </a:t>
            </a:r>
            <a:r>
              <a:rPr lang="en-US" sz="3600" b="1" dirty="0" smtClean="0">
                <a:solidFill>
                  <a:srgbClr val="C00000"/>
                </a:solidFill>
              </a:rPr>
              <a:t>                               Thank  You</a:t>
            </a:r>
            <a:br>
              <a:rPr lang="en-US" sz="3600" b="1" dirty="0" smtClean="0">
                <a:solidFill>
                  <a:srgbClr val="C00000"/>
                </a:solidFill>
              </a:rPr>
            </a:br>
            <a:r>
              <a:rPr lang="en-US" sz="2400" b="1" dirty="0" smtClean="0">
                <a:solidFill>
                  <a:srgbClr val="00B050"/>
                </a:solidFill>
              </a:rPr>
              <a:t>                                          E – Mail: </a:t>
            </a:r>
            <a:r>
              <a:rPr lang="en-US" sz="2400" b="1" dirty="0" smtClean="0">
                <a:solidFill>
                  <a:srgbClr val="00B050"/>
                </a:solidFill>
                <a:hlinkClick r:id="rId2"/>
              </a:rPr>
              <a:t>ceo@ipaicmai.in</a:t>
            </a:r>
            <a:r>
              <a:rPr lang="en-US" sz="2400" b="1" dirty="0" smtClean="0">
                <a:solidFill>
                  <a:srgbClr val="00B050"/>
                </a:solidFill>
              </a:rPr>
              <a:t/>
            </a:r>
            <a:br>
              <a:rPr lang="en-US" sz="2400" b="1" dirty="0" smtClean="0">
                <a:solidFill>
                  <a:srgbClr val="00B050"/>
                </a:solidFill>
              </a:rPr>
            </a:br>
            <a:r>
              <a:rPr lang="en-US" sz="2400" b="1" dirty="0" smtClean="0">
                <a:solidFill>
                  <a:srgbClr val="00B050"/>
                </a:solidFill>
              </a:rPr>
              <a:t>                                              </a:t>
            </a:r>
            <a:r>
              <a:rPr lang="en-US" sz="2400" b="1" dirty="0" smtClean="0">
                <a:solidFill>
                  <a:srgbClr val="002060"/>
                </a:solidFill>
              </a:rPr>
              <a:t>Mobile: 9810162341</a:t>
            </a:r>
          </a:p>
          <a:p>
            <a:pPr marL="0" indent="0">
              <a:buNone/>
            </a:pPr>
            <a:endParaRPr lang="en-US" sz="2400" dirty="0" smtClean="0">
              <a:solidFill>
                <a:srgbClr val="00B050"/>
              </a:solidFill>
            </a:endParaRPr>
          </a:p>
          <a:p>
            <a:endParaRPr lang="en-US" sz="2400" dirty="0"/>
          </a:p>
        </p:txBody>
      </p:sp>
    </p:spTree>
    <p:extLst>
      <p:ext uri="{BB962C8B-B14F-4D97-AF65-F5344CB8AC3E}">
        <p14:creationId xmlns:p14="http://schemas.microsoft.com/office/powerpoint/2010/main" val="1038079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BENEFITS OF THIS CODE</a:t>
            </a:r>
            <a:endParaRPr lang="en-US" dirty="0"/>
          </a:p>
        </p:txBody>
      </p:sp>
      <p:sp>
        <p:nvSpPr>
          <p:cNvPr id="3" name="Content Placeholder 2"/>
          <p:cNvSpPr>
            <a:spLocks noGrp="1"/>
          </p:cNvSpPr>
          <p:nvPr>
            <p:ph idx="1"/>
          </p:nvPr>
        </p:nvSpPr>
        <p:spPr>
          <a:xfrm>
            <a:off x="609600" y="1570037"/>
            <a:ext cx="10972800" cy="4525963"/>
          </a:xfrm>
        </p:spPr>
        <p:txBody>
          <a:bodyPr/>
          <a:lstStyle/>
          <a:p>
            <a:pPr algn="just"/>
            <a:r>
              <a:rPr lang="en-IN" altLang="en-US" dirty="0"/>
              <a:t>Previously, four different forums—High Courts, Company Law Board (CLB), Board for Industrial and Financial Reconstruction (BIFR) and Debt Recovery Tribunal (DRT)—</a:t>
            </a:r>
            <a:r>
              <a:rPr lang="en-IN" altLang="en-US" dirty="0" smtClean="0"/>
              <a:t>had </a:t>
            </a:r>
            <a:r>
              <a:rPr lang="en-IN" altLang="en-US" dirty="0"/>
              <a:t>overlapping jurisdiction, which </a:t>
            </a:r>
            <a:r>
              <a:rPr lang="en-IN" altLang="en-US" dirty="0" smtClean="0"/>
              <a:t>gave </a:t>
            </a:r>
            <a:r>
              <a:rPr lang="en-IN" altLang="en-US" dirty="0"/>
              <a:t>rise to systemic delays and complexities in the process</a:t>
            </a:r>
            <a:r>
              <a:rPr lang="en-IN" altLang="en-US" dirty="0" smtClean="0"/>
              <a:t>.</a:t>
            </a:r>
          </a:p>
          <a:p>
            <a:pPr marL="0" indent="0" algn="just">
              <a:buNone/>
            </a:pPr>
            <a:endParaRPr lang="en-IN" altLang="en-US" dirty="0" smtClean="0"/>
          </a:p>
          <a:p>
            <a:pPr algn="just"/>
            <a:r>
              <a:rPr lang="en-IN" altLang="en-US" dirty="0" smtClean="0"/>
              <a:t> </a:t>
            </a:r>
            <a:r>
              <a:rPr lang="en-IN" altLang="en-US" dirty="0"/>
              <a:t>The code overcomes these challenges and would reduce the burden on the courts as all litigation will be filed under the code before the National Company Law Tribunal (NCLT) for corporate insolvency and insolvency of LLPs, and before DRT for individual insolvency and insolvency of unlimited partnership firms</a:t>
            </a:r>
            <a:r>
              <a:rPr lang="en-IN" altLang="en-US" dirty="0" smtClean="0"/>
              <a:t>.</a:t>
            </a:r>
          </a:p>
          <a:p>
            <a:pPr algn="just"/>
            <a:endParaRPr lang="en-IN" altLang="en-US" dirty="0"/>
          </a:p>
          <a:p>
            <a:pPr algn="just"/>
            <a:r>
              <a:rPr lang="en-IN" altLang="en-US" dirty="0"/>
              <a:t>The code could ensure quicker resolution of NPA problems</a:t>
            </a:r>
            <a:r>
              <a:rPr lang="en-IN" altLang="en-US" dirty="0" smtClean="0"/>
              <a:t>.</a:t>
            </a:r>
          </a:p>
          <a:p>
            <a:pPr algn="just"/>
            <a:endParaRPr lang="en-IN" altLang="en-US" dirty="0"/>
          </a:p>
          <a:p>
            <a:pPr algn="just"/>
            <a:r>
              <a:rPr lang="en-IN" altLang="en-US" dirty="0"/>
              <a:t>Bankruptcy laws accept that business ventures can fail and allow entrepreneurs to make a new start. </a:t>
            </a:r>
          </a:p>
          <a:p>
            <a:endParaRPr lang="en-US" dirty="0"/>
          </a:p>
        </p:txBody>
      </p:sp>
    </p:spTree>
    <p:extLst>
      <p:ext uri="{BB962C8B-B14F-4D97-AF65-F5344CB8AC3E}">
        <p14:creationId xmlns:p14="http://schemas.microsoft.com/office/powerpoint/2010/main" val="1595656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b="1" cap="all" dirty="0">
                <a:effectLst/>
              </a:rPr>
              <a:t>Application</a:t>
            </a:r>
            <a:endParaRPr lang="en-US" dirty="0"/>
          </a:p>
        </p:txBody>
      </p:sp>
      <p:sp>
        <p:nvSpPr>
          <p:cNvPr id="3" name="Content Placeholder 2"/>
          <p:cNvSpPr>
            <a:spLocks noGrp="1"/>
          </p:cNvSpPr>
          <p:nvPr>
            <p:ph idx="1"/>
          </p:nvPr>
        </p:nvSpPr>
        <p:spPr>
          <a:xfrm>
            <a:off x="609600" y="1219200"/>
            <a:ext cx="10972800" cy="5181600"/>
          </a:xfrm>
        </p:spPr>
        <p:txBody>
          <a:bodyPr>
            <a:normAutofit/>
          </a:bodyPr>
          <a:lstStyle/>
          <a:p>
            <a:pPr marL="0" lvl="0" indent="0" algn="just">
              <a:lnSpc>
                <a:spcPct val="120000"/>
              </a:lnSpc>
              <a:spcBef>
                <a:spcPts val="1000"/>
              </a:spcBef>
              <a:buClr>
                <a:schemeClr val="accent1"/>
              </a:buClr>
              <a:buSzPct val="100000"/>
              <a:buNone/>
              <a:defRPr/>
            </a:pPr>
            <a:r>
              <a:rPr lang="en-IN" dirty="0">
                <a:solidFill>
                  <a:schemeClr val="tx1">
                    <a:lumMod val="75000"/>
                    <a:lumOff val="25000"/>
                  </a:schemeClr>
                </a:solidFill>
              </a:rPr>
              <a:t>The provisions of this code shall apply to:</a:t>
            </a:r>
          </a:p>
          <a:p>
            <a:pPr marL="0" lvl="0" indent="0" algn="just">
              <a:lnSpc>
                <a:spcPct val="120000"/>
              </a:lnSpc>
              <a:spcBef>
                <a:spcPts val="1000"/>
              </a:spcBef>
              <a:buClr>
                <a:schemeClr val="accent1"/>
              </a:buClr>
              <a:buSzPct val="100000"/>
              <a:buNone/>
              <a:defRPr/>
            </a:pPr>
            <a:r>
              <a:rPr lang="en-IN" dirty="0">
                <a:solidFill>
                  <a:schemeClr val="tx1">
                    <a:lumMod val="75000"/>
                    <a:lumOff val="25000"/>
                  </a:schemeClr>
                </a:solidFill>
              </a:rPr>
              <a:t>(a) any </a:t>
            </a:r>
            <a:r>
              <a:rPr lang="en-IN" u="sng" dirty="0">
                <a:solidFill>
                  <a:schemeClr val="tx1">
                    <a:lumMod val="75000"/>
                    <a:lumOff val="25000"/>
                  </a:schemeClr>
                </a:solidFill>
              </a:rPr>
              <a:t>company</a:t>
            </a:r>
            <a:r>
              <a:rPr lang="en-IN" dirty="0">
                <a:solidFill>
                  <a:schemeClr val="tx1">
                    <a:lumMod val="75000"/>
                    <a:lumOff val="25000"/>
                  </a:schemeClr>
                </a:solidFill>
              </a:rPr>
              <a:t> incorporated under the </a:t>
            </a:r>
            <a:r>
              <a:rPr lang="en-IN" u="sng" dirty="0">
                <a:solidFill>
                  <a:schemeClr val="tx1">
                    <a:lumMod val="75000"/>
                    <a:lumOff val="25000"/>
                  </a:schemeClr>
                </a:solidFill>
              </a:rPr>
              <a:t>Companies Act, 2013</a:t>
            </a:r>
            <a:r>
              <a:rPr lang="en-IN" dirty="0">
                <a:solidFill>
                  <a:schemeClr val="tx1">
                    <a:lumMod val="75000"/>
                    <a:lumOff val="25000"/>
                  </a:schemeClr>
                </a:solidFill>
              </a:rPr>
              <a:t> or under any previous company law;</a:t>
            </a:r>
          </a:p>
          <a:p>
            <a:pPr marL="0" lvl="0" indent="0" algn="just">
              <a:lnSpc>
                <a:spcPct val="120000"/>
              </a:lnSpc>
              <a:spcBef>
                <a:spcPts val="1000"/>
              </a:spcBef>
              <a:buClr>
                <a:schemeClr val="accent1"/>
              </a:buClr>
              <a:buSzPct val="100000"/>
              <a:buNone/>
              <a:defRPr/>
            </a:pPr>
            <a:r>
              <a:rPr lang="en-IN" dirty="0">
                <a:solidFill>
                  <a:schemeClr val="tx1">
                    <a:lumMod val="75000"/>
                    <a:lumOff val="25000"/>
                  </a:schemeClr>
                </a:solidFill>
              </a:rPr>
              <a:t>(</a:t>
            </a:r>
            <a:r>
              <a:rPr lang="en-IN" i="1" dirty="0">
                <a:solidFill>
                  <a:schemeClr val="tx1">
                    <a:lumMod val="75000"/>
                    <a:lumOff val="25000"/>
                  </a:schemeClr>
                </a:solidFill>
              </a:rPr>
              <a:t>b</a:t>
            </a:r>
            <a:r>
              <a:rPr lang="en-IN" dirty="0">
                <a:solidFill>
                  <a:schemeClr val="tx1">
                    <a:lumMod val="75000"/>
                    <a:lumOff val="25000"/>
                  </a:schemeClr>
                </a:solidFill>
              </a:rPr>
              <a:t>) any other </a:t>
            </a:r>
            <a:r>
              <a:rPr lang="en-IN" u="sng" dirty="0">
                <a:solidFill>
                  <a:schemeClr val="tx1">
                    <a:lumMod val="75000"/>
                    <a:lumOff val="25000"/>
                  </a:schemeClr>
                </a:solidFill>
              </a:rPr>
              <a:t>company</a:t>
            </a:r>
            <a:r>
              <a:rPr lang="en-IN" dirty="0">
                <a:solidFill>
                  <a:schemeClr val="tx1">
                    <a:lumMod val="75000"/>
                    <a:lumOff val="25000"/>
                  </a:schemeClr>
                </a:solidFill>
              </a:rPr>
              <a:t> governed by any </a:t>
            </a:r>
            <a:r>
              <a:rPr lang="en-IN" u="sng" dirty="0">
                <a:solidFill>
                  <a:schemeClr val="tx1">
                    <a:lumMod val="75000"/>
                    <a:lumOff val="25000"/>
                  </a:schemeClr>
                </a:solidFill>
              </a:rPr>
              <a:t>special Act</a:t>
            </a:r>
            <a:r>
              <a:rPr lang="en-IN" dirty="0">
                <a:solidFill>
                  <a:schemeClr val="tx1">
                    <a:lumMod val="75000"/>
                    <a:lumOff val="25000"/>
                  </a:schemeClr>
                </a:solidFill>
              </a:rPr>
              <a:t> for the time being in force.</a:t>
            </a:r>
          </a:p>
          <a:p>
            <a:pPr marL="0" lvl="0" indent="0" algn="just">
              <a:lnSpc>
                <a:spcPct val="120000"/>
              </a:lnSpc>
              <a:spcBef>
                <a:spcPts val="1000"/>
              </a:spcBef>
              <a:buClr>
                <a:schemeClr val="accent1"/>
              </a:buClr>
              <a:buSzPct val="100000"/>
              <a:buNone/>
              <a:defRPr/>
            </a:pPr>
            <a:r>
              <a:rPr lang="en-IN" dirty="0">
                <a:solidFill>
                  <a:schemeClr val="tx1">
                    <a:lumMod val="75000"/>
                    <a:lumOff val="25000"/>
                  </a:schemeClr>
                </a:solidFill>
              </a:rPr>
              <a:t>(</a:t>
            </a:r>
            <a:r>
              <a:rPr lang="en-IN" i="1" dirty="0">
                <a:solidFill>
                  <a:schemeClr val="tx1">
                    <a:lumMod val="75000"/>
                    <a:lumOff val="25000"/>
                  </a:schemeClr>
                </a:solidFill>
              </a:rPr>
              <a:t>c</a:t>
            </a:r>
            <a:r>
              <a:rPr lang="en-IN" dirty="0">
                <a:solidFill>
                  <a:schemeClr val="tx1">
                    <a:lumMod val="75000"/>
                    <a:lumOff val="25000"/>
                  </a:schemeClr>
                </a:solidFill>
              </a:rPr>
              <a:t>) any </a:t>
            </a:r>
            <a:r>
              <a:rPr lang="en-IN" u="sng" dirty="0">
                <a:solidFill>
                  <a:schemeClr val="tx1">
                    <a:lumMod val="75000"/>
                    <a:lumOff val="25000"/>
                  </a:schemeClr>
                </a:solidFill>
              </a:rPr>
              <a:t>Limited Liability Partnership</a:t>
            </a:r>
            <a:r>
              <a:rPr lang="en-IN" dirty="0">
                <a:solidFill>
                  <a:schemeClr val="tx1">
                    <a:lumMod val="75000"/>
                    <a:lumOff val="25000"/>
                  </a:schemeClr>
                </a:solidFill>
              </a:rPr>
              <a:t> incorporated under the Limited Liability Partnership Act, 2008;</a:t>
            </a:r>
          </a:p>
          <a:p>
            <a:pPr marL="0" lvl="0" indent="0" algn="just">
              <a:lnSpc>
                <a:spcPct val="120000"/>
              </a:lnSpc>
              <a:spcBef>
                <a:spcPts val="1000"/>
              </a:spcBef>
              <a:buClr>
                <a:schemeClr val="accent1"/>
              </a:buClr>
              <a:buSzPct val="100000"/>
              <a:buNone/>
              <a:defRPr/>
            </a:pPr>
            <a:r>
              <a:rPr lang="en-IN" dirty="0">
                <a:solidFill>
                  <a:schemeClr val="tx1">
                    <a:lumMod val="75000"/>
                    <a:lumOff val="25000"/>
                  </a:schemeClr>
                </a:solidFill>
              </a:rPr>
              <a:t>(</a:t>
            </a:r>
            <a:r>
              <a:rPr lang="en-IN" i="1" dirty="0">
                <a:solidFill>
                  <a:schemeClr val="tx1">
                    <a:lumMod val="75000"/>
                    <a:lumOff val="25000"/>
                  </a:schemeClr>
                </a:solidFill>
              </a:rPr>
              <a:t>d</a:t>
            </a:r>
            <a:r>
              <a:rPr lang="en-IN" dirty="0">
                <a:solidFill>
                  <a:schemeClr val="tx1">
                    <a:lumMod val="75000"/>
                    <a:lumOff val="25000"/>
                  </a:schemeClr>
                </a:solidFill>
              </a:rPr>
              <a:t>) such </a:t>
            </a:r>
            <a:r>
              <a:rPr lang="en-IN" u="sng" dirty="0">
                <a:solidFill>
                  <a:schemeClr val="tx1">
                    <a:lumMod val="75000"/>
                    <a:lumOff val="25000"/>
                  </a:schemeClr>
                </a:solidFill>
              </a:rPr>
              <a:t>other body</a:t>
            </a:r>
            <a:r>
              <a:rPr lang="en-IN" dirty="0">
                <a:solidFill>
                  <a:schemeClr val="tx1">
                    <a:lumMod val="75000"/>
                    <a:lumOff val="25000"/>
                  </a:schemeClr>
                </a:solidFill>
              </a:rPr>
              <a:t> incorporated under any law for the time being in force, as the Central Government may, by notification, specify in this behalf; and</a:t>
            </a:r>
          </a:p>
          <a:p>
            <a:pPr marL="0" lvl="0" indent="0" algn="just">
              <a:lnSpc>
                <a:spcPct val="120000"/>
              </a:lnSpc>
              <a:spcBef>
                <a:spcPts val="1000"/>
              </a:spcBef>
              <a:buClr>
                <a:schemeClr val="accent1"/>
              </a:buClr>
              <a:buSzPct val="100000"/>
              <a:buNone/>
              <a:defRPr/>
            </a:pPr>
            <a:r>
              <a:rPr lang="en-IN" dirty="0">
                <a:solidFill>
                  <a:schemeClr val="tx1">
                    <a:lumMod val="75000"/>
                    <a:lumOff val="25000"/>
                  </a:schemeClr>
                </a:solidFill>
              </a:rPr>
              <a:t>(</a:t>
            </a:r>
            <a:r>
              <a:rPr lang="en-IN" i="1" dirty="0">
                <a:solidFill>
                  <a:schemeClr val="tx1">
                    <a:lumMod val="75000"/>
                    <a:lumOff val="25000"/>
                  </a:schemeClr>
                </a:solidFill>
              </a:rPr>
              <a:t>e</a:t>
            </a:r>
            <a:r>
              <a:rPr lang="en-IN" dirty="0">
                <a:solidFill>
                  <a:schemeClr val="tx1">
                    <a:lumMod val="75000"/>
                    <a:lumOff val="25000"/>
                  </a:schemeClr>
                </a:solidFill>
              </a:rPr>
              <a:t>) </a:t>
            </a:r>
            <a:r>
              <a:rPr lang="en-IN" u="sng" dirty="0">
                <a:solidFill>
                  <a:schemeClr val="tx1">
                    <a:lumMod val="75000"/>
                    <a:lumOff val="25000"/>
                  </a:schemeClr>
                </a:solidFill>
              </a:rPr>
              <a:t>partnership firms</a:t>
            </a:r>
            <a:r>
              <a:rPr lang="en-IN" dirty="0">
                <a:solidFill>
                  <a:schemeClr val="tx1">
                    <a:lumMod val="75000"/>
                    <a:lumOff val="25000"/>
                  </a:schemeClr>
                </a:solidFill>
              </a:rPr>
              <a:t> and </a:t>
            </a:r>
            <a:r>
              <a:rPr lang="en-IN" u="sng" dirty="0" err="1" smtClean="0">
                <a:solidFill>
                  <a:schemeClr val="tx1">
                    <a:lumMod val="75000"/>
                    <a:lumOff val="25000"/>
                  </a:schemeClr>
                </a:solidFill>
              </a:rPr>
              <a:t>individuals</a:t>
            </a:r>
            <a:r>
              <a:rPr lang="en-IN" dirty="0" err="1" smtClean="0">
                <a:solidFill>
                  <a:schemeClr val="tx1">
                    <a:lumMod val="75000"/>
                    <a:lumOff val="25000"/>
                  </a:schemeClr>
                </a:solidFill>
              </a:rPr>
              <a:t>,in</a:t>
            </a:r>
            <a:r>
              <a:rPr lang="en-IN" dirty="0" smtClean="0">
                <a:solidFill>
                  <a:schemeClr val="tx1">
                    <a:lumMod val="75000"/>
                    <a:lumOff val="25000"/>
                  </a:schemeClr>
                </a:solidFill>
              </a:rPr>
              <a:t> </a:t>
            </a:r>
            <a:r>
              <a:rPr lang="en-IN" dirty="0">
                <a:solidFill>
                  <a:schemeClr val="tx1">
                    <a:lumMod val="75000"/>
                    <a:lumOff val="25000"/>
                  </a:schemeClr>
                </a:solidFill>
              </a:rPr>
              <a:t>relation to their </a:t>
            </a:r>
            <a:r>
              <a:rPr lang="en-IN" u="sng" dirty="0">
                <a:solidFill>
                  <a:schemeClr val="tx1">
                    <a:lumMod val="75000"/>
                    <a:lumOff val="25000"/>
                  </a:schemeClr>
                </a:solidFill>
              </a:rPr>
              <a:t>insolvency</a:t>
            </a:r>
            <a:r>
              <a:rPr lang="en-IN" dirty="0">
                <a:solidFill>
                  <a:schemeClr val="tx1">
                    <a:lumMod val="75000"/>
                    <a:lumOff val="25000"/>
                  </a:schemeClr>
                </a:solidFill>
              </a:rPr>
              <a:t>, </a:t>
            </a:r>
            <a:r>
              <a:rPr lang="en-IN" u="sng" dirty="0">
                <a:solidFill>
                  <a:schemeClr val="tx1">
                    <a:lumMod val="75000"/>
                    <a:lumOff val="25000"/>
                  </a:schemeClr>
                </a:solidFill>
              </a:rPr>
              <a:t>liquidation</a:t>
            </a:r>
            <a:r>
              <a:rPr lang="en-IN" dirty="0">
                <a:solidFill>
                  <a:schemeClr val="tx1">
                    <a:lumMod val="75000"/>
                    <a:lumOff val="25000"/>
                  </a:schemeClr>
                </a:solidFill>
              </a:rPr>
              <a:t>, </a:t>
            </a:r>
            <a:r>
              <a:rPr lang="en-IN" u="sng" dirty="0">
                <a:solidFill>
                  <a:schemeClr val="tx1">
                    <a:lumMod val="75000"/>
                    <a:lumOff val="25000"/>
                  </a:schemeClr>
                </a:solidFill>
              </a:rPr>
              <a:t>voluntary liquidation</a:t>
            </a:r>
            <a:r>
              <a:rPr lang="en-IN" dirty="0">
                <a:solidFill>
                  <a:schemeClr val="tx1">
                    <a:lumMod val="75000"/>
                    <a:lumOff val="25000"/>
                  </a:schemeClr>
                </a:solidFill>
              </a:rPr>
              <a:t> or  </a:t>
            </a:r>
            <a:r>
              <a:rPr lang="en-IN" u="sng" dirty="0">
                <a:solidFill>
                  <a:schemeClr val="tx1">
                    <a:lumMod val="75000"/>
                    <a:lumOff val="25000"/>
                  </a:schemeClr>
                </a:solidFill>
              </a:rPr>
              <a:t>bankruptcy</a:t>
            </a:r>
            <a:r>
              <a:rPr lang="en-IN" dirty="0">
                <a:solidFill>
                  <a:schemeClr val="tx1">
                    <a:lumMod val="75000"/>
                    <a:lumOff val="25000"/>
                  </a:schemeClr>
                </a:solidFill>
              </a:rPr>
              <a:t>, as the case may be.</a:t>
            </a:r>
          </a:p>
          <a:p>
            <a:pPr algn="just"/>
            <a:endParaRPr lang="en-US" dirty="0"/>
          </a:p>
        </p:txBody>
      </p:sp>
    </p:spTree>
    <p:extLst>
      <p:ext uri="{BB962C8B-B14F-4D97-AF65-F5344CB8AC3E}">
        <p14:creationId xmlns:p14="http://schemas.microsoft.com/office/powerpoint/2010/main" val="257796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b="1" cap="all" dirty="0">
                <a:effectLst/>
              </a:rPr>
              <a:t>Why is the code an imperative today</a:t>
            </a:r>
            <a:endParaRPr lang="en-US" dirty="0"/>
          </a:p>
        </p:txBody>
      </p:sp>
      <p:sp>
        <p:nvSpPr>
          <p:cNvPr id="3" name="Content Placeholder 2"/>
          <p:cNvSpPr>
            <a:spLocks noGrp="1"/>
          </p:cNvSpPr>
          <p:nvPr>
            <p:ph idx="1"/>
          </p:nvPr>
        </p:nvSpPr>
        <p:spPr>
          <a:xfrm>
            <a:off x="609600" y="1219200"/>
            <a:ext cx="10972800" cy="5181600"/>
          </a:xfrm>
        </p:spPr>
        <p:txBody>
          <a:bodyPr>
            <a:noAutofit/>
          </a:bodyPr>
          <a:lstStyle/>
          <a:p>
            <a:pPr algn="just">
              <a:buFontTx/>
              <a:buAutoNum type="arabicPeriod"/>
              <a:defRPr/>
            </a:pPr>
            <a:r>
              <a:rPr lang="en-IN" dirty="0">
                <a:solidFill>
                  <a:schemeClr val="tx1"/>
                </a:solidFill>
              </a:rPr>
              <a:t>Improve ‘Ease of Doing Business’ ranking for India.  </a:t>
            </a:r>
          </a:p>
          <a:p>
            <a:pPr algn="just">
              <a:buFontTx/>
              <a:buAutoNum type="arabicPeriod"/>
              <a:defRPr/>
            </a:pPr>
            <a:endParaRPr lang="en-IN" dirty="0">
              <a:solidFill>
                <a:schemeClr val="tx1"/>
              </a:solidFill>
            </a:endParaRPr>
          </a:p>
          <a:p>
            <a:pPr algn="just">
              <a:buFontTx/>
              <a:buAutoNum type="arabicPeriod"/>
              <a:defRPr/>
            </a:pPr>
            <a:r>
              <a:rPr lang="en-IN" dirty="0">
                <a:solidFill>
                  <a:schemeClr val="tx1"/>
                </a:solidFill>
              </a:rPr>
              <a:t>The stressed assets in the Indian banking system have peaked at ~US$ 150 billion or over </a:t>
            </a:r>
            <a:r>
              <a:rPr lang="en-IN" dirty="0" err="1">
                <a:solidFill>
                  <a:schemeClr val="tx1"/>
                </a:solidFill>
              </a:rPr>
              <a:t>Rs</a:t>
            </a:r>
            <a:r>
              <a:rPr lang="en-IN" dirty="0">
                <a:solidFill>
                  <a:schemeClr val="tx1"/>
                </a:solidFill>
              </a:rPr>
              <a:t> 10 lakh </a:t>
            </a:r>
            <a:r>
              <a:rPr lang="en-IN" dirty="0" err="1">
                <a:solidFill>
                  <a:schemeClr val="tx1"/>
                </a:solidFill>
              </a:rPr>
              <a:t>crores</a:t>
            </a:r>
            <a:r>
              <a:rPr lang="en-IN" dirty="0">
                <a:solidFill>
                  <a:schemeClr val="tx1"/>
                </a:solidFill>
              </a:rPr>
              <a:t> (~15% of gross advances</a:t>
            </a:r>
            <a:r>
              <a:rPr lang="en-IN" dirty="0" smtClean="0">
                <a:solidFill>
                  <a:schemeClr val="tx1"/>
                </a:solidFill>
              </a:rPr>
              <a:t>).</a:t>
            </a:r>
            <a:endParaRPr lang="en-IN" dirty="0">
              <a:solidFill>
                <a:schemeClr val="tx1"/>
              </a:solidFill>
            </a:endParaRPr>
          </a:p>
          <a:p>
            <a:pPr algn="just">
              <a:buFontTx/>
              <a:buAutoNum type="arabicPeriod"/>
              <a:defRPr/>
            </a:pPr>
            <a:endParaRPr lang="en-IN" dirty="0">
              <a:solidFill>
                <a:schemeClr val="tx1"/>
              </a:solidFill>
            </a:endParaRPr>
          </a:p>
          <a:p>
            <a:pPr algn="just">
              <a:buFontTx/>
              <a:buAutoNum type="arabicPeriod"/>
              <a:defRPr/>
            </a:pPr>
            <a:r>
              <a:rPr lang="en-IN" dirty="0">
                <a:solidFill>
                  <a:schemeClr val="tx1"/>
                </a:solidFill>
              </a:rPr>
              <a:t>Heightened focus on the resolution of the problem by the Reserve Bank of India (RBI) and the Supreme Court.  </a:t>
            </a:r>
            <a:endParaRPr lang="en-IN" dirty="0"/>
          </a:p>
          <a:p>
            <a:pPr marL="0" indent="0" algn="just">
              <a:buNone/>
              <a:defRPr/>
            </a:pPr>
            <a:endParaRPr lang="en-IN" dirty="0">
              <a:solidFill>
                <a:schemeClr val="tx1"/>
              </a:solidFill>
            </a:endParaRPr>
          </a:p>
          <a:p>
            <a:pPr marL="0" indent="0" algn="just">
              <a:buNone/>
              <a:defRPr/>
            </a:pPr>
            <a:r>
              <a:rPr lang="en-IN" dirty="0" smtClean="0">
                <a:solidFill>
                  <a:schemeClr val="tx1"/>
                </a:solidFill>
              </a:rPr>
              <a:t>4. There </a:t>
            </a:r>
            <a:r>
              <a:rPr lang="en-IN" dirty="0">
                <a:solidFill>
                  <a:schemeClr val="tx1"/>
                </a:solidFill>
              </a:rPr>
              <a:t>is a dire need of capital today – not just for stressed companies but for growth in general. </a:t>
            </a:r>
          </a:p>
          <a:p>
            <a:pPr marL="0" indent="0" algn="just">
              <a:buNone/>
              <a:defRPr/>
            </a:pPr>
            <a:endParaRPr lang="en-IN" dirty="0"/>
          </a:p>
          <a:p>
            <a:pPr marL="0" indent="0" algn="just">
              <a:buNone/>
              <a:defRPr/>
            </a:pPr>
            <a:r>
              <a:rPr lang="en-IN" dirty="0" smtClean="0">
                <a:solidFill>
                  <a:schemeClr val="tx1"/>
                </a:solidFill>
              </a:rPr>
              <a:t>5. </a:t>
            </a:r>
            <a:r>
              <a:rPr lang="en-US" dirty="0" smtClean="0">
                <a:solidFill>
                  <a:schemeClr val="tx1"/>
                </a:solidFill>
              </a:rPr>
              <a:t>Long </a:t>
            </a:r>
            <a:r>
              <a:rPr lang="en-US" dirty="0">
                <a:solidFill>
                  <a:schemeClr val="tx1"/>
                </a:solidFill>
              </a:rPr>
              <a:t>time for resolution and recovery; Doing away with a fragmented framework. </a:t>
            </a:r>
            <a:endParaRPr lang="en-IN" dirty="0">
              <a:solidFill>
                <a:schemeClr val="tx1"/>
              </a:solidFill>
            </a:endParaRPr>
          </a:p>
          <a:p>
            <a:pPr algn="just">
              <a:buFontTx/>
              <a:buAutoNum type="arabicPeriod"/>
              <a:defRPr/>
            </a:pPr>
            <a:endParaRPr lang="en-IN" dirty="0">
              <a:solidFill>
                <a:schemeClr val="tx1"/>
              </a:solidFill>
            </a:endParaRPr>
          </a:p>
          <a:p>
            <a:pPr marL="0" indent="0" algn="just">
              <a:buNone/>
              <a:defRPr/>
            </a:pPr>
            <a:r>
              <a:rPr lang="en-US" dirty="0" smtClean="0">
                <a:solidFill>
                  <a:schemeClr val="tx1"/>
                </a:solidFill>
              </a:rPr>
              <a:t>6.Improve </a:t>
            </a:r>
            <a:r>
              <a:rPr lang="en-US" dirty="0">
                <a:solidFill>
                  <a:schemeClr val="tx1"/>
                </a:solidFill>
              </a:rPr>
              <a:t>the confidence of the International investor in the debt market.   </a:t>
            </a:r>
          </a:p>
          <a:p>
            <a:pPr algn="just"/>
            <a:endParaRPr lang="en-US" dirty="0"/>
          </a:p>
        </p:txBody>
      </p:sp>
    </p:spTree>
    <p:extLst>
      <p:ext uri="{BB962C8B-B14F-4D97-AF65-F5344CB8AC3E}">
        <p14:creationId xmlns:p14="http://schemas.microsoft.com/office/powerpoint/2010/main" val="3692760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INSOLVENCY AND BANKRUPTCY CODE ECOSYSTEM</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14312018"/>
              </p:ext>
            </p:extLst>
          </p:nvPr>
        </p:nvGraphicFramePr>
        <p:xfrm>
          <a:off x="5526089" y="1589088"/>
          <a:ext cx="5522911" cy="4435094"/>
        </p:xfrm>
        <a:graphic>
          <a:graphicData uri="http://schemas.openxmlformats.org/drawingml/2006/table">
            <a:tbl>
              <a:tblPr firstRow="1" bandRow="1">
                <a:tableStyleId>{5C22544A-7EE6-4342-B048-85BDC9FD1C3A}</a:tableStyleId>
              </a:tblPr>
              <a:tblGrid>
                <a:gridCol w="5522911"/>
              </a:tblGrid>
              <a:tr h="770156">
                <a:tc>
                  <a:txBody>
                    <a:bodyPr/>
                    <a:lstStyle/>
                    <a:p>
                      <a:pPr marL="0" marR="0" indent="0" algn="l" defTabSz="913870" rtl="0" eaLnBrk="1" fontAlgn="auto" latinLnBrk="0" hangingPunct="1">
                        <a:lnSpc>
                          <a:spcPct val="100000"/>
                        </a:lnSpc>
                        <a:spcBef>
                          <a:spcPts val="0"/>
                        </a:spcBef>
                        <a:spcAft>
                          <a:spcPts val="0"/>
                        </a:spcAft>
                        <a:buClrTx/>
                        <a:buSzTx/>
                        <a:buFontTx/>
                        <a:buNone/>
                        <a:tabLst/>
                        <a:defRPr/>
                      </a:pPr>
                      <a:r>
                        <a:rPr lang="en-IN" sz="1400" b="1" i="0" u="sng" dirty="0" smtClean="0">
                          <a:solidFill>
                            <a:schemeClr val="tx1"/>
                          </a:solidFill>
                          <a:latin typeface="Arial" pitchFamily="34" charset="0"/>
                          <a:cs typeface="Arial" pitchFamily="34" charset="0"/>
                        </a:rPr>
                        <a:t>IBB </a:t>
                      </a:r>
                      <a:r>
                        <a:rPr lang="en-IN" sz="1400" b="1" dirty="0" smtClean="0">
                          <a:solidFill>
                            <a:schemeClr val="tx1"/>
                          </a:solidFill>
                          <a:latin typeface="Arial" pitchFamily="34" charset="0"/>
                          <a:cs typeface="Arial" pitchFamily="34" charset="0"/>
                        </a:rPr>
                        <a:t>– </a:t>
                      </a:r>
                      <a:r>
                        <a:rPr lang="en-IN" sz="1400" b="0" dirty="0" smtClean="0">
                          <a:solidFill>
                            <a:schemeClr val="tx1"/>
                          </a:solidFill>
                          <a:latin typeface="Arial" pitchFamily="34" charset="0"/>
                          <a:cs typeface="Arial" pitchFamily="34" charset="0"/>
                        </a:rPr>
                        <a:t>apex body for promoting transparency &amp; governance in the administration of the IBC; will be involved in setting up the infrastructure and accrediting IPs &amp; IUs.</a:t>
                      </a:r>
                    </a:p>
                  </a:txBody>
                  <a:tcPr marL="36003" marR="36003" marT="33927" marB="33927">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lumMod val="20000"/>
                        <a:lumOff val="80000"/>
                      </a:schemeClr>
                    </a:solidFill>
                  </a:tcPr>
                </a:tc>
              </a:tr>
              <a:tr h="770156">
                <a:tc>
                  <a:txBody>
                    <a:bodyPr/>
                    <a:lstStyle/>
                    <a:p>
                      <a:pPr marL="0" marR="0" indent="0" algn="l" defTabSz="913870" rtl="0" eaLnBrk="1" fontAlgn="auto" latinLnBrk="0" hangingPunct="1">
                        <a:lnSpc>
                          <a:spcPct val="100000"/>
                        </a:lnSpc>
                        <a:spcBef>
                          <a:spcPts val="0"/>
                        </a:spcBef>
                        <a:spcAft>
                          <a:spcPts val="0"/>
                        </a:spcAft>
                        <a:buClrTx/>
                        <a:buSzTx/>
                        <a:buFontTx/>
                        <a:buNone/>
                        <a:tabLst/>
                        <a:defRPr/>
                      </a:pPr>
                      <a:r>
                        <a:rPr lang="en-IN" sz="1400" b="1" u="sng" dirty="0" smtClean="0">
                          <a:solidFill>
                            <a:schemeClr val="tx1"/>
                          </a:solidFill>
                          <a:latin typeface="Arial" pitchFamily="34" charset="0"/>
                          <a:cs typeface="Arial" pitchFamily="34" charset="0"/>
                        </a:rPr>
                        <a:t>IUs </a:t>
                      </a:r>
                      <a:r>
                        <a:rPr lang="en-IN" sz="1400" b="1" dirty="0" smtClean="0">
                          <a:solidFill>
                            <a:schemeClr val="tx1"/>
                          </a:solidFill>
                          <a:latin typeface="Arial" pitchFamily="34" charset="0"/>
                          <a:cs typeface="Arial" pitchFamily="34" charset="0"/>
                        </a:rPr>
                        <a:t>- </a:t>
                      </a:r>
                      <a:r>
                        <a:rPr lang="en-IN" sz="1400" b="0" dirty="0" smtClean="0">
                          <a:solidFill>
                            <a:schemeClr val="tx1"/>
                          </a:solidFill>
                          <a:latin typeface="Arial" pitchFamily="34" charset="0"/>
                          <a:cs typeface="Arial" pitchFamily="34" charset="0"/>
                        </a:rPr>
                        <a:t>Centralised repository of financial and credit information of borrowers; would validate the information and claims of creditors vis-à-vis borrowers, as needed.</a:t>
                      </a:r>
                    </a:p>
                  </a:txBody>
                  <a:tcPr marL="36003" marR="36003" marT="33927" marB="33927">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20000"/>
                        <a:lumOff val="80000"/>
                      </a:schemeClr>
                    </a:solidFill>
                  </a:tcPr>
                </a:tc>
              </a:tr>
              <a:tr h="646261">
                <a:tc>
                  <a:txBody>
                    <a:bodyPr/>
                    <a:lstStyle/>
                    <a:p>
                      <a:pPr marL="0" marR="0" indent="0" algn="l" defTabSz="913870" rtl="0" eaLnBrk="1" fontAlgn="auto" latinLnBrk="0" hangingPunct="1">
                        <a:lnSpc>
                          <a:spcPct val="100000"/>
                        </a:lnSpc>
                        <a:spcBef>
                          <a:spcPts val="0"/>
                        </a:spcBef>
                        <a:spcAft>
                          <a:spcPts val="0"/>
                        </a:spcAft>
                        <a:buClrTx/>
                        <a:buSzTx/>
                        <a:buFontTx/>
                        <a:buNone/>
                        <a:tabLst/>
                        <a:defRPr/>
                      </a:pPr>
                      <a:r>
                        <a:rPr lang="en-US" sz="1400" b="1" u="sng" dirty="0" smtClean="0">
                          <a:solidFill>
                            <a:schemeClr val="tx1"/>
                          </a:solidFill>
                          <a:latin typeface="Arial" pitchFamily="34" charset="0"/>
                          <a:cs typeface="Arial" pitchFamily="34" charset="0"/>
                        </a:rPr>
                        <a:t>IPAs</a:t>
                      </a:r>
                      <a:r>
                        <a:rPr lang="en-US" sz="1400" b="0" dirty="0" smtClean="0">
                          <a:solidFill>
                            <a:schemeClr val="tx1"/>
                          </a:solidFill>
                          <a:latin typeface="Arial" pitchFamily="34" charset="0"/>
                          <a:cs typeface="Arial" pitchFamily="34" charset="0"/>
                        </a:rPr>
                        <a:t>- </a:t>
                      </a:r>
                      <a:r>
                        <a:rPr lang="en-IN" sz="1400" b="0" dirty="0" smtClean="0">
                          <a:solidFill>
                            <a:schemeClr val="tx1"/>
                          </a:solidFill>
                          <a:latin typeface="Arial" pitchFamily="34" charset="0"/>
                          <a:cs typeface="Arial" pitchFamily="34" charset="0"/>
                        </a:rPr>
                        <a:t>professional bodies registered by the Board to promote and regulate the insolvency profession; these bodies will enrol</a:t>
                      </a:r>
                      <a:r>
                        <a:rPr lang="en-IN" sz="1400" b="0" baseline="0" dirty="0" smtClean="0">
                          <a:solidFill>
                            <a:schemeClr val="tx1"/>
                          </a:solidFill>
                          <a:latin typeface="Arial" pitchFamily="34" charset="0"/>
                          <a:cs typeface="Arial" pitchFamily="34" charset="0"/>
                        </a:rPr>
                        <a:t> </a:t>
                      </a:r>
                      <a:r>
                        <a:rPr lang="en-IN" sz="1400" b="0" baseline="0" dirty="0" err="1" smtClean="0">
                          <a:solidFill>
                            <a:schemeClr val="tx1"/>
                          </a:solidFill>
                          <a:latin typeface="Arial" pitchFamily="34" charset="0"/>
                          <a:cs typeface="Arial" pitchFamily="34" charset="0"/>
                        </a:rPr>
                        <a:t>Ips</a:t>
                      </a:r>
                      <a:endParaRPr lang="en-IN" sz="1400" b="0" dirty="0" smtClean="0">
                        <a:solidFill>
                          <a:schemeClr val="tx1"/>
                        </a:solidFill>
                        <a:latin typeface="Arial" pitchFamily="34" charset="0"/>
                        <a:cs typeface="Arial" pitchFamily="34" charset="0"/>
                      </a:endParaRPr>
                    </a:p>
                  </a:txBody>
                  <a:tcPr marL="36003" marR="36003" marT="33927" marB="33927">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r>
              <a:tr h="829600">
                <a:tc>
                  <a:txBody>
                    <a:bodyPr/>
                    <a:lstStyle/>
                    <a:p>
                      <a:pPr marL="0" marR="0" indent="0" algn="l" defTabSz="913870" rtl="0" eaLnBrk="1" fontAlgn="auto" latinLnBrk="0" hangingPunct="1">
                        <a:lnSpc>
                          <a:spcPct val="100000"/>
                        </a:lnSpc>
                        <a:spcBef>
                          <a:spcPts val="0"/>
                        </a:spcBef>
                        <a:spcAft>
                          <a:spcPts val="0"/>
                        </a:spcAft>
                        <a:buClrTx/>
                        <a:buSzTx/>
                        <a:buFontTx/>
                        <a:buNone/>
                        <a:tabLst/>
                        <a:defRPr/>
                      </a:pPr>
                      <a:r>
                        <a:rPr lang="en-US" sz="1400" b="1" u="sng" dirty="0" smtClean="0">
                          <a:solidFill>
                            <a:schemeClr val="bg1"/>
                          </a:solidFill>
                          <a:latin typeface="Arial" pitchFamily="34" charset="0"/>
                          <a:cs typeface="Arial" pitchFamily="34" charset="0"/>
                        </a:rPr>
                        <a:t>IPs</a:t>
                      </a:r>
                      <a:r>
                        <a:rPr lang="en-US" sz="1400" b="1" dirty="0" smtClean="0">
                          <a:solidFill>
                            <a:schemeClr val="bg1"/>
                          </a:solidFill>
                          <a:latin typeface="Arial" pitchFamily="34" charset="0"/>
                          <a:cs typeface="Arial" pitchFamily="34" charset="0"/>
                        </a:rPr>
                        <a:t>-</a:t>
                      </a:r>
                      <a:r>
                        <a:rPr lang="en-US" sz="1400" b="0" dirty="0" smtClean="0">
                          <a:solidFill>
                            <a:schemeClr val="bg1"/>
                          </a:solidFill>
                          <a:latin typeface="Arial" pitchFamily="34" charset="0"/>
                          <a:cs typeface="Arial" pitchFamily="34" charset="0"/>
                        </a:rPr>
                        <a:t> Licensed private professionals regulated by the Board; will  conduct resolution process; to act as Liquidator/bankruptcy trustee; appointed by creditors and override the powers of board of directors.</a:t>
                      </a:r>
                      <a:endParaRPr lang="en-IN" sz="1400" b="0" dirty="0" smtClean="0">
                        <a:solidFill>
                          <a:schemeClr val="bg1"/>
                        </a:solidFill>
                        <a:latin typeface="Arial" pitchFamily="34" charset="0"/>
                        <a:cs typeface="Arial" pitchFamily="34" charset="0"/>
                      </a:endParaRPr>
                    </a:p>
                  </a:txBody>
                  <a:tcPr marL="36003" marR="36003" marT="33927" marB="33927">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r>
              <a:tr h="829600">
                <a:tc>
                  <a:txBody>
                    <a:bodyPr/>
                    <a:lstStyle/>
                    <a:p>
                      <a:pPr marL="0" marR="0" indent="0" algn="l" defTabSz="913870" rtl="0" eaLnBrk="1" fontAlgn="auto" latinLnBrk="0" hangingPunct="1">
                        <a:lnSpc>
                          <a:spcPct val="100000"/>
                        </a:lnSpc>
                        <a:spcBef>
                          <a:spcPts val="0"/>
                        </a:spcBef>
                        <a:spcAft>
                          <a:spcPts val="0"/>
                        </a:spcAft>
                        <a:buClrTx/>
                        <a:buSzTx/>
                        <a:buFontTx/>
                        <a:buNone/>
                        <a:tabLst/>
                        <a:defRPr/>
                      </a:pPr>
                      <a:r>
                        <a:rPr lang="en-US" sz="1400" b="1" u="sng" dirty="0" smtClean="0">
                          <a:solidFill>
                            <a:schemeClr val="tx1"/>
                          </a:solidFill>
                          <a:latin typeface="Arial" pitchFamily="34" charset="0"/>
                          <a:cs typeface="Arial" pitchFamily="34" charset="0"/>
                        </a:rPr>
                        <a:t>Adjudicating Authority</a:t>
                      </a:r>
                      <a:r>
                        <a:rPr lang="en-US" sz="1400" b="1" u="sng" baseline="0" dirty="0" smtClean="0">
                          <a:solidFill>
                            <a:schemeClr val="tx1"/>
                          </a:solidFill>
                          <a:latin typeface="Arial" pitchFamily="34" charset="0"/>
                          <a:cs typeface="Arial" pitchFamily="34" charset="0"/>
                        </a:rPr>
                        <a:t> (AA)</a:t>
                      </a:r>
                      <a:r>
                        <a:rPr lang="en-US" sz="1400" b="1" baseline="0" dirty="0" smtClean="0">
                          <a:solidFill>
                            <a:schemeClr val="tx1"/>
                          </a:solidFill>
                          <a:latin typeface="Arial" pitchFamily="34" charset="0"/>
                          <a:cs typeface="Arial" pitchFamily="34" charset="0"/>
                        </a:rPr>
                        <a:t> </a:t>
                      </a:r>
                      <a:r>
                        <a:rPr lang="en-US" sz="1400" b="1" dirty="0" smtClean="0">
                          <a:solidFill>
                            <a:schemeClr val="tx1"/>
                          </a:solidFill>
                          <a:latin typeface="Arial" pitchFamily="34" charset="0"/>
                          <a:cs typeface="Arial" pitchFamily="34" charset="0"/>
                        </a:rPr>
                        <a:t>-</a:t>
                      </a:r>
                      <a:r>
                        <a:rPr lang="en-US" sz="1400" b="0" dirty="0" smtClean="0">
                          <a:solidFill>
                            <a:schemeClr val="tx1"/>
                          </a:solidFill>
                          <a:latin typeface="Arial" pitchFamily="34" charset="0"/>
                          <a:cs typeface="Arial" pitchFamily="34" charset="0"/>
                        </a:rPr>
                        <a:t> would  be the NCLT for corporate insolvency; to entertain or dispose any insolvency application, approve/ reject resolution plans, decide in respect of claims or matters of law/ facts thereof.</a:t>
                      </a:r>
                    </a:p>
                  </a:txBody>
                  <a:tcPr marL="36003" marR="36003" marT="33927" marB="33927">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r>
              <a:tr h="497627">
                <a:tc>
                  <a:txBody>
                    <a:bodyPr/>
                    <a:lstStyle/>
                    <a:p>
                      <a:pPr marL="0" marR="0" indent="0" algn="l" defTabSz="913870" rtl="0" eaLnBrk="1" fontAlgn="auto" latinLnBrk="0" hangingPunct="1">
                        <a:lnSpc>
                          <a:spcPct val="100000"/>
                        </a:lnSpc>
                        <a:spcBef>
                          <a:spcPts val="0"/>
                        </a:spcBef>
                        <a:spcAft>
                          <a:spcPts val="0"/>
                        </a:spcAft>
                        <a:buClrTx/>
                        <a:buSzTx/>
                        <a:buFontTx/>
                        <a:buNone/>
                        <a:tabLst/>
                        <a:defRPr/>
                      </a:pPr>
                      <a:r>
                        <a:rPr lang="en-US" sz="1400" b="0" u="sng" dirty="0" err="1" smtClean="0">
                          <a:solidFill>
                            <a:schemeClr val="bg1"/>
                          </a:solidFill>
                          <a:latin typeface="Arial" pitchFamily="34" charset="0"/>
                          <a:cs typeface="Arial" pitchFamily="34" charset="0"/>
                        </a:rPr>
                        <a:t>CoC</a:t>
                      </a:r>
                      <a:r>
                        <a:rPr lang="en-US" sz="1400" b="0" dirty="0" smtClean="0">
                          <a:solidFill>
                            <a:schemeClr val="bg1"/>
                          </a:solidFill>
                          <a:latin typeface="Arial" pitchFamily="34" charset="0"/>
                          <a:cs typeface="Arial" pitchFamily="34" charset="0"/>
                        </a:rPr>
                        <a:t>- consists of</a:t>
                      </a:r>
                      <a:r>
                        <a:rPr lang="en-US" sz="1400" b="0" baseline="0" dirty="0" smtClean="0">
                          <a:solidFill>
                            <a:schemeClr val="bg1"/>
                          </a:solidFill>
                          <a:latin typeface="Arial" pitchFamily="34" charset="0"/>
                          <a:cs typeface="Arial" pitchFamily="34" charset="0"/>
                        </a:rPr>
                        <a:t> financial creditors to who will appoint and approve actions of IPs</a:t>
                      </a:r>
                      <a:endParaRPr lang="en-US" sz="1400" b="0" dirty="0" smtClean="0">
                        <a:solidFill>
                          <a:schemeClr val="bg1"/>
                        </a:solidFill>
                        <a:latin typeface="Arial" pitchFamily="34" charset="0"/>
                        <a:cs typeface="Arial" pitchFamily="34" charset="0"/>
                      </a:endParaRPr>
                    </a:p>
                  </a:txBody>
                  <a:tcPr marL="36003" marR="36003" marT="33927" marB="33927">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r>
            </a:tbl>
          </a:graphicData>
        </a:graphic>
      </p:graphicFrame>
      <p:grpSp>
        <p:nvGrpSpPr>
          <p:cNvPr id="6" name="Group 1"/>
          <p:cNvGrpSpPr>
            <a:grpSpLocks/>
          </p:cNvGrpSpPr>
          <p:nvPr/>
        </p:nvGrpSpPr>
        <p:grpSpPr bwMode="auto">
          <a:xfrm>
            <a:off x="762000" y="1589088"/>
            <a:ext cx="4343400" cy="4343400"/>
            <a:chOff x="345497" y="2410300"/>
            <a:chExt cx="3507242" cy="3634175"/>
          </a:xfrm>
        </p:grpSpPr>
        <p:sp>
          <p:nvSpPr>
            <p:cNvPr id="7" name="Rounded Rectangle 6"/>
            <p:cNvSpPr/>
            <p:nvPr/>
          </p:nvSpPr>
          <p:spPr>
            <a:xfrm>
              <a:off x="864677" y="2410300"/>
              <a:ext cx="2988062" cy="539807"/>
            </a:xfrm>
            <a:prstGeom prst="roundRect">
              <a:avLst>
                <a:gd name="adj" fmla="val 26372"/>
              </a:avLst>
            </a:prstGeom>
            <a:solidFill>
              <a:schemeClr val="bg1">
                <a:lumMod val="6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Arial" pitchFamily="34" charset="0"/>
                  <a:cs typeface="Arial" pitchFamily="34" charset="0"/>
                </a:rPr>
                <a:t>Insolvency and Bankruptcy Board (IBB)</a:t>
              </a:r>
            </a:p>
          </p:txBody>
        </p:sp>
        <p:sp>
          <p:nvSpPr>
            <p:cNvPr id="8" name="Rounded Rectangle 7"/>
            <p:cNvSpPr/>
            <p:nvPr/>
          </p:nvSpPr>
          <p:spPr>
            <a:xfrm>
              <a:off x="867853" y="3312096"/>
              <a:ext cx="1476566" cy="622366"/>
            </a:xfrm>
            <a:prstGeom prst="roundRect">
              <a:avLst>
                <a:gd name="adj" fmla="val 22434"/>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Arial" pitchFamily="34" charset="0"/>
                  <a:cs typeface="Arial" pitchFamily="34" charset="0"/>
                </a:rPr>
                <a:t>Insolvency Agencies</a:t>
              </a:r>
            </a:p>
          </p:txBody>
        </p:sp>
        <p:sp>
          <p:nvSpPr>
            <p:cNvPr id="9" name="Rounded Rectangle 8"/>
            <p:cNvSpPr/>
            <p:nvPr/>
          </p:nvSpPr>
          <p:spPr>
            <a:xfrm>
              <a:off x="867853" y="4337730"/>
              <a:ext cx="1476566" cy="825588"/>
            </a:xfrm>
            <a:prstGeom prst="roundRect">
              <a:avLst>
                <a:gd name="adj" fmla="val 24403"/>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Arial" pitchFamily="34" charset="0"/>
                  <a:cs typeface="Arial" pitchFamily="34" charset="0"/>
                </a:rPr>
                <a:t>Insolvency Professionals (IPs)</a:t>
              </a:r>
            </a:p>
          </p:txBody>
        </p:sp>
        <p:sp>
          <p:nvSpPr>
            <p:cNvPr id="10" name="Rounded Rectangle 9"/>
            <p:cNvSpPr/>
            <p:nvPr/>
          </p:nvSpPr>
          <p:spPr>
            <a:xfrm>
              <a:off x="2374585" y="3340674"/>
              <a:ext cx="1476566" cy="593788"/>
            </a:xfrm>
            <a:prstGeom prst="roundRect">
              <a:avLst>
                <a:gd name="adj" fmla="val 22433"/>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Arial" pitchFamily="34" charset="0"/>
                  <a:cs typeface="Arial" pitchFamily="34" charset="0"/>
                </a:rPr>
                <a:t>Information Utilities (IUs)</a:t>
              </a:r>
            </a:p>
          </p:txBody>
        </p:sp>
        <p:sp>
          <p:nvSpPr>
            <p:cNvPr id="11" name="Rounded Rectangle 10"/>
            <p:cNvSpPr/>
            <p:nvPr/>
          </p:nvSpPr>
          <p:spPr>
            <a:xfrm rot="16200000">
              <a:off x="-1162784" y="3918581"/>
              <a:ext cx="3413488" cy="396926"/>
            </a:xfrm>
            <a:prstGeom prst="roundRect">
              <a:avLst/>
            </a:prstGeom>
            <a:solidFill>
              <a:schemeClr val="accent5">
                <a:lumMod val="20000"/>
                <a:lumOff val="80000"/>
              </a:schemeClr>
            </a:solidFill>
            <a:ln w="9525">
              <a:no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tx1"/>
                  </a:solidFill>
                  <a:latin typeface="Arial" pitchFamily="34" charset="0"/>
                  <a:cs typeface="Arial" pitchFamily="34" charset="0"/>
                </a:rPr>
                <a:t>NCLT – The Adjudicating </a:t>
              </a:r>
              <a:r>
                <a:rPr lang="en-IN" sz="1400" b="1" dirty="0" smtClean="0">
                  <a:solidFill>
                    <a:schemeClr val="tx1"/>
                  </a:solidFill>
                  <a:latin typeface="Arial" pitchFamily="34" charset="0"/>
                  <a:cs typeface="Arial" pitchFamily="34" charset="0"/>
                </a:rPr>
                <a:t>Authority </a:t>
              </a:r>
              <a:r>
                <a:rPr lang="en-IN" sz="1400" b="1" dirty="0">
                  <a:solidFill>
                    <a:schemeClr val="tx1"/>
                  </a:solidFill>
                  <a:latin typeface="Arial" pitchFamily="34" charset="0"/>
                  <a:cs typeface="Arial" pitchFamily="34" charset="0"/>
                </a:rPr>
                <a:t>(AA)</a:t>
              </a:r>
            </a:p>
          </p:txBody>
        </p:sp>
        <p:sp>
          <p:nvSpPr>
            <p:cNvPr id="12" name="Rounded Rectangle 11"/>
            <p:cNvSpPr/>
            <p:nvPr/>
          </p:nvSpPr>
          <p:spPr>
            <a:xfrm>
              <a:off x="2374585" y="4955334"/>
              <a:ext cx="1476566" cy="608077"/>
            </a:xfrm>
            <a:prstGeom prst="roundRect">
              <a:avLst>
                <a:gd name="adj" fmla="val 22434"/>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tx1"/>
                  </a:solidFill>
                  <a:latin typeface="Arial" pitchFamily="34" charset="0"/>
                  <a:cs typeface="Arial" pitchFamily="34" charset="0"/>
                </a:rPr>
                <a:t>Committee</a:t>
              </a:r>
            </a:p>
            <a:p>
              <a:pPr algn="ctr">
                <a:defRPr/>
              </a:pPr>
              <a:r>
                <a:rPr lang="en-IN" sz="1400" b="1" dirty="0">
                  <a:solidFill>
                    <a:schemeClr val="tx1"/>
                  </a:solidFill>
                  <a:latin typeface="Arial" pitchFamily="34" charset="0"/>
                  <a:cs typeface="Arial" pitchFamily="34" charset="0"/>
                </a:rPr>
                <a:t>of Creditors (CoC)</a:t>
              </a:r>
            </a:p>
          </p:txBody>
        </p:sp>
        <p:sp>
          <p:nvSpPr>
            <p:cNvPr id="13" name="Rounded Rectangle 12"/>
            <p:cNvSpPr/>
            <p:nvPr/>
          </p:nvSpPr>
          <p:spPr>
            <a:xfrm>
              <a:off x="861502" y="5504668"/>
              <a:ext cx="1476566" cy="539807"/>
            </a:xfrm>
            <a:prstGeom prst="roundRect">
              <a:avLst>
                <a:gd name="adj" fmla="val 24403"/>
              </a:avLst>
            </a:prstGeom>
            <a:solidFill>
              <a:schemeClr val="accent3">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tx2"/>
                  </a:solidFill>
                  <a:latin typeface="Arial" pitchFamily="34" charset="0"/>
                  <a:cs typeface="Arial" pitchFamily="34" charset="0"/>
                </a:rPr>
                <a:t>Insolvent entity</a:t>
              </a:r>
            </a:p>
          </p:txBody>
        </p:sp>
        <p:cxnSp>
          <p:nvCxnSpPr>
            <p:cNvPr id="14" name="Straight Arrow Connector 13"/>
            <p:cNvCxnSpPr>
              <a:stCxn id="12" idx="0"/>
            </p:cNvCxnSpPr>
            <p:nvPr/>
          </p:nvCxnSpPr>
          <p:spPr>
            <a:xfrm flipH="1" flipV="1">
              <a:off x="2358708" y="4693368"/>
              <a:ext cx="754161" cy="261966"/>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2338068" y="5591989"/>
              <a:ext cx="774800" cy="209572"/>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560092" y="5195072"/>
              <a:ext cx="0" cy="287369"/>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1839528" y="2981861"/>
              <a:ext cx="0" cy="287369"/>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585496" y="3005676"/>
              <a:ext cx="0" cy="287368"/>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3212893" y="2989800"/>
              <a:ext cx="0" cy="287368"/>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2957273" y="3013614"/>
              <a:ext cx="0" cy="287369"/>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1720450" y="3980505"/>
              <a:ext cx="0" cy="287368"/>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1464830" y="4004320"/>
              <a:ext cx="0" cy="287369"/>
            </a:xfrm>
            <a:prstGeom prst="straightConnector1">
              <a:avLst/>
            </a:prstGeom>
            <a:ln w="9525">
              <a:solidFill>
                <a:schemeClr val="accent1"/>
              </a:solidFill>
              <a:prstDash val="lgDash"/>
              <a:tailEnd type="arrow"/>
            </a:ln>
          </p:spPr>
          <p:style>
            <a:lnRef idx="1">
              <a:schemeClr val="accent1"/>
            </a:lnRef>
            <a:fillRef idx="0">
              <a:schemeClr val="accent1"/>
            </a:fillRef>
            <a:effectRef idx="0">
              <a:schemeClr val="accent1"/>
            </a:effectRef>
            <a:fontRef idx="minor">
              <a:schemeClr val="tx1"/>
            </a:fontRef>
          </p:style>
        </p:cxnSp>
      </p:grpSp>
      <p:cxnSp>
        <p:nvCxnSpPr>
          <p:cNvPr id="23" name="Straight Connector 22"/>
          <p:cNvCxnSpPr/>
          <p:nvPr/>
        </p:nvCxnSpPr>
        <p:spPr>
          <a:xfrm>
            <a:off x="5410200" y="1589088"/>
            <a:ext cx="0" cy="4343400"/>
          </a:xfrm>
          <a:prstGeom prst="line">
            <a:avLst/>
          </a:prstGeom>
          <a:ln w="9525">
            <a:solidFill>
              <a:schemeClr val="accent1"/>
            </a:solidFill>
            <a:prstDash val="dash"/>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0721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11734800" cy="762000"/>
          </a:xfrm>
        </p:spPr>
        <p:txBody>
          <a:bodyPr/>
          <a:lstStyle/>
          <a:p>
            <a:r>
              <a:rPr lang="en-IN" altLang="en-US" dirty="0" smtClean="0"/>
              <a:t/>
            </a:r>
            <a:br>
              <a:rPr lang="en-IN" altLang="en-US" dirty="0" smtClean="0"/>
            </a:br>
            <a:r>
              <a:rPr lang="en-IN" altLang="en-US" dirty="0" smtClean="0"/>
              <a:t/>
            </a:r>
            <a:br>
              <a:rPr lang="en-IN" altLang="en-US" dirty="0" smtClean="0"/>
            </a:br>
            <a:r>
              <a:rPr lang="en-IN" altLang="en-US" dirty="0" smtClean="0"/>
              <a:t/>
            </a:r>
            <a:br>
              <a:rPr lang="en-IN" altLang="en-US" dirty="0" smtClean="0"/>
            </a:br>
            <a:r>
              <a:rPr lang="en-IN" altLang="en-US" dirty="0" smtClean="0"/>
              <a:t>CORPORATE INSOLVENCY RESOLUTION PROCESS (CIRP) UNDER THE CODE</a:t>
            </a:r>
            <a:endParaRPr lang="en-US" dirty="0"/>
          </a:p>
        </p:txBody>
      </p:sp>
      <p:grpSp>
        <p:nvGrpSpPr>
          <p:cNvPr id="14" name="Group 13"/>
          <p:cNvGrpSpPr/>
          <p:nvPr/>
        </p:nvGrpSpPr>
        <p:grpSpPr>
          <a:xfrm>
            <a:off x="1556069" y="1336676"/>
            <a:ext cx="9079862" cy="5137168"/>
            <a:chOff x="1752600" y="1336676"/>
            <a:chExt cx="9079862" cy="5137168"/>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95838" y="1339850"/>
              <a:ext cx="2127250"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752600" y="1374776"/>
              <a:ext cx="9079862" cy="5099068"/>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IN" sz="1600" dirty="0">
                <a:solidFill>
                  <a:schemeClr val="tx1"/>
                </a:solidFill>
              </a:endParaRPr>
            </a:p>
          </p:txBody>
        </p:sp>
        <p:sp>
          <p:nvSpPr>
            <p:cNvPr id="6" name="Rectangle 2"/>
            <p:cNvSpPr>
              <a:spLocks noChangeArrowheads="1"/>
            </p:cNvSpPr>
            <p:nvPr/>
          </p:nvSpPr>
          <p:spPr bwMode="auto">
            <a:xfrm>
              <a:off x="1773239" y="1344612"/>
              <a:ext cx="30956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r>
                <a:rPr lang="en-IN" altLang="en-US" sz="1400" b="1" dirty="0">
                  <a:solidFill>
                    <a:schemeClr val="accent2"/>
                  </a:solidFill>
                </a:rPr>
                <a:t>Default</a:t>
              </a:r>
            </a:p>
            <a:p>
              <a:pPr algn="just"/>
              <a:r>
                <a:rPr lang="sv-SE" altLang="en-US" sz="1400" dirty="0"/>
                <a:t>min INR 1 lakh; even a single day</a:t>
              </a:r>
              <a:endParaRPr lang="en-IN" altLang="en-US" sz="1400" dirty="0"/>
            </a:p>
          </p:txBody>
        </p:sp>
        <p:sp>
          <p:nvSpPr>
            <p:cNvPr id="7" name="Rectangle 6"/>
            <p:cNvSpPr/>
            <p:nvPr/>
          </p:nvSpPr>
          <p:spPr>
            <a:xfrm>
              <a:off x="1763713" y="1887537"/>
              <a:ext cx="3097212" cy="1169988"/>
            </a:xfrm>
            <a:prstGeom prst="rect">
              <a:avLst/>
            </a:prstGeom>
          </p:spPr>
          <p:txBody>
            <a:bodyPr>
              <a:spAutoFit/>
            </a:bodyPr>
            <a:lstStyle/>
            <a:p>
              <a:pPr algn="just">
                <a:defRPr/>
              </a:pPr>
              <a:r>
                <a:rPr lang="en-IN" sz="1400" b="1" dirty="0">
                  <a:solidFill>
                    <a:schemeClr val="accent2"/>
                  </a:solidFill>
                </a:rPr>
                <a:t>Who can file the application?</a:t>
              </a:r>
            </a:p>
            <a:p>
              <a:pPr marL="171450" indent="-171450" algn="just">
                <a:buFont typeface="Arial" panose="020B0604020202020204" pitchFamily="34" charset="0"/>
                <a:buChar char="•"/>
                <a:defRPr/>
              </a:pPr>
              <a:r>
                <a:rPr lang="en-IN" sz="1400" dirty="0"/>
                <a:t>Financial &amp; Operational creditors (including Government &amp; employees/workmen), and Corporate debtor</a:t>
              </a:r>
            </a:p>
          </p:txBody>
        </p:sp>
        <p:sp>
          <p:nvSpPr>
            <p:cNvPr id="8" name="Rectangle 7"/>
            <p:cNvSpPr/>
            <p:nvPr/>
          </p:nvSpPr>
          <p:spPr>
            <a:xfrm>
              <a:off x="1768475" y="3006725"/>
              <a:ext cx="3092450" cy="1815882"/>
            </a:xfrm>
            <a:prstGeom prst="rect">
              <a:avLst/>
            </a:prstGeom>
          </p:spPr>
          <p:txBody>
            <a:bodyPr>
              <a:spAutoFit/>
            </a:bodyPr>
            <a:lstStyle/>
            <a:p>
              <a:pPr algn="just">
                <a:defRPr/>
              </a:pPr>
              <a:r>
                <a:rPr lang="en-IN" sz="1400" b="1" dirty="0">
                  <a:solidFill>
                    <a:schemeClr val="accent2"/>
                  </a:solidFill>
                </a:rPr>
                <a:t>Resolution Professional (IRP/ RP)</a:t>
              </a:r>
            </a:p>
            <a:p>
              <a:pPr marL="171450" indent="-171450" algn="just">
                <a:buFont typeface="Arial" panose="020B0604020202020204" pitchFamily="34" charset="0"/>
                <a:buChar char="•"/>
                <a:defRPr/>
              </a:pPr>
              <a:r>
                <a:rPr lang="en-IN" sz="1400" dirty="0"/>
                <a:t>Financial creditor and/ or corporate applicant shall propose the name of an IRP in the application</a:t>
              </a:r>
            </a:p>
            <a:p>
              <a:pPr marL="171450" indent="-171450" algn="just">
                <a:buFont typeface="Arial" panose="020B0604020202020204" pitchFamily="34" charset="0"/>
                <a:buChar char="•"/>
                <a:defRPr/>
              </a:pPr>
              <a:r>
                <a:rPr lang="en-IN" sz="1400" dirty="0"/>
                <a:t>All powers of the board and management shall vest with the IRP/ RP</a:t>
              </a:r>
            </a:p>
          </p:txBody>
        </p:sp>
        <p:sp>
          <p:nvSpPr>
            <p:cNvPr id="9" name="Rectangle 8"/>
            <p:cNvSpPr/>
            <p:nvPr/>
          </p:nvSpPr>
          <p:spPr>
            <a:xfrm>
              <a:off x="1763713" y="4724400"/>
              <a:ext cx="3097212" cy="1600200"/>
            </a:xfrm>
            <a:prstGeom prst="rect">
              <a:avLst/>
            </a:prstGeom>
          </p:spPr>
          <p:txBody>
            <a:bodyPr>
              <a:spAutoFit/>
            </a:bodyPr>
            <a:lstStyle/>
            <a:p>
              <a:pPr algn="just">
                <a:defRPr/>
              </a:pPr>
              <a:r>
                <a:rPr lang="en-IN" sz="1400" b="1" dirty="0">
                  <a:solidFill>
                    <a:schemeClr val="accent2"/>
                  </a:solidFill>
                </a:rPr>
                <a:t>Moratorium</a:t>
              </a:r>
            </a:p>
            <a:p>
              <a:pPr algn="just">
                <a:defRPr/>
              </a:pPr>
              <a:r>
                <a:rPr lang="en-IN" sz="1400" dirty="0"/>
                <a:t>Moratorium shall prohibit:</a:t>
              </a:r>
            </a:p>
            <a:p>
              <a:pPr marL="171450" indent="-171450" algn="just">
                <a:buFont typeface="Arial" panose="020B0604020202020204" pitchFamily="34" charset="0"/>
                <a:buChar char="•"/>
                <a:defRPr/>
              </a:pPr>
              <a:r>
                <a:rPr lang="en-IN" sz="1400" dirty="0"/>
                <a:t>Institution of suits</a:t>
              </a:r>
            </a:p>
            <a:p>
              <a:pPr marL="171450" indent="-171450" algn="just">
                <a:buFont typeface="Arial" panose="020B0604020202020204" pitchFamily="34" charset="0"/>
                <a:buChar char="•"/>
                <a:defRPr/>
              </a:pPr>
              <a:r>
                <a:rPr lang="en-IN" sz="1400" dirty="0"/>
                <a:t>Transfer of assets</a:t>
              </a:r>
            </a:p>
            <a:p>
              <a:pPr marL="171450" indent="-171450" algn="just">
                <a:buFont typeface="Arial" panose="020B0604020202020204" pitchFamily="34" charset="0"/>
                <a:buChar char="•"/>
                <a:defRPr/>
              </a:pPr>
              <a:r>
                <a:rPr lang="en-IN" sz="1400" dirty="0"/>
                <a:t>Foreclosure, recovery or enforcement under SARFAESI</a:t>
              </a:r>
            </a:p>
            <a:p>
              <a:pPr marL="171450" indent="-171450" algn="just">
                <a:buFont typeface="Arial" panose="020B0604020202020204" pitchFamily="34" charset="0"/>
                <a:buChar char="•"/>
                <a:defRPr/>
              </a:pPr>
              <a:r>
                <a:rPr lang="en-IN" sz="1400" dirty="0"/>
                <a:t>Recovery of assets</a:t>
              </a:r>
            </a:p>
          </p:txBody>
        </p:sp>
        <p:sp>
          <p:nvSpPr>
            <p:cNvPr id="10" name="Rectangle 9"/>
            <p:cNvSpPr/>
            <p:nvPr/>
          </p:nvSpPr>
          <p:spPr>
            <a:xfrm>
              <a:off x="6843714" y="2185988"/>
              <a:ext cx="3900486" cy="2246313"/>
            </a:xfrm>
            <a:prstGeom prst="rect">
              <a:avLst/>
            </a:prstGeom>
          </p:spPr>
          <p:txBody>
            <a:bodyPr wrap="square">
              <a:spAutoFit/>
            </a:bodyPr>
            <a:lstStyle/>
            <a:p>
              <a:pPr algn="just">
                <a:defRPr/>
              </a:pPr>
              <a:r>
                <a:rPr lang="en-IN" sz="1400" b="1" dirty="0">
                  <a:solidFill>
                    <a:schemeClr val="accent2"/>
                  </a:solidFill>
                </a:rPr>
                <a:t>Resolution plan</a:t>
              </a:r>
              <a:endParaRPr lang="en-IN" sz="1400" dirty="0">
                <a:solidFill>
                  <a:schemeClr val="accent2"/>
                </a:solidFill>
              </a:endParaRPr>
            </a:p>
            <a:p>
              <a:pPr algn="just">
                <a:defRPr/>
              </a:pPr>
              <a:r>
                <a:rPr lang="en-IN" sz="1400" dirty="0"/>
                <a:t>The resolution plan must provide for:</a:t>
              </a:r>
            </a:p>
            <a:p>
              <a:pPr marL="171450" indent="-171450" algn="just">
                <a:buFont typeface="Arial" panose="020B0604020202020204" pitchFamily="34" charset="0"/>
                <a:buChar char="•"/>
                <a:defRPr/>
              </a:pPr>
              <a:r>
                <a:rPr lang="en-IN" sz="1400" dirty="0"/>
                <a:t>payment of insolvency resolution process costs</a:t>
              </a:r>
            </a:p>
            <a:p>
              <a:pPr marL="171450" indent="-171450" algn="just">
                <a:buFont typeface="Arial" panose="020B0604020202020204" pitchFamily="34" charset="0"/>
                <a:buChar char="•"/>
                <a:defRPr/>
              </a:pPr>
              <a:r>
                <a:rPr lang="en-IN" sz="1400" dirty="0"/>
                <a:t>repayment of the debts of operational creditors</a:t>
              </a:r>
            </a:p>
            <a:p>
              <a:pPr marL="171450" indent="-171450" algn="just">
                <a:buFont typeface="Arial" panose="020B0604020202020204" pitchFamily="34" charset="0"/>
                <a:buChar char="•"/>
                <a:defRPr/>
              </a:pPr>
              <a:r>
                <a:rPr lang="en-IN" sz="1400" dirty="0"/>
                <a:t>management of the affairs of the borrower after the plan is approved</a:t>
              </a:r>
            </a:p>
            <a:p>
              <a:pPr marL="171450" indent="-171450" algn="just">
                <a:buFont typeface="Arial" panose="020B0604020202020204" pitchFamily="34" charset="0"/>
                <a:buChar char="•"/>
                <a:defRPr/>
              </a:pPr>
              <a:r>
                <a:rPr lang="en-IN" sz="1400" dirty="0"/>
                <a:t>implementation and supervision of the approved plan</a:t>
              </a:r>
              <a:endParaRPr lang="en-IN" sz="1400" dirty="0">
                <a:solidFill>
                  <a:srgbClr val="000000"/>
                </a:solidFill>
              </a:endParaRPr>
            </a:p>
          </p:txBody>
        </p:sp>
        <p:sp>
          <p:nvSpPr>
            <p:cNvPr id="11" name="Rectangle 10"/>
            <p:cNvSpPr/>
            <p:nvPr/>
          </p:nvSpPr>
          <p:spPr>
            <a:xfrm>
              <a:off x="6851650" y="1336676"/>
              <a:ext cx="3892000" cy="954087"/>
            </a:xfrm>
            <a:prstGeom prst="rect">
              <a:avLst/>
            </a:prstGeom>
          </p:spPr>
          <p:txBody>
            <a:bodyPr wrap="square">
              <a:spAutoFit/>
            </a:bodyPr>
            <a:lstStyle/>
            <a:p>
              <a:pPr algn="just">
                <a:defRPr/>
              </a:pPr>
              <a:r>
                <a:rPr lang="en-IN" sz="1400" b="1" dirty="0">
                  <a:solidFill>
                    <a:schemeClr val="accent2"/>
                  </a:solidFill>
                </a:rPr>
                <a:t>Committee of creditors (</a:t>
              </a:r>
              <a:r>
                <a:rPr lang="en-IN" sz="1400" b="1" dirty="0" err="1">
                  <a:solidFill>
                    <a:schemeClr val="accent2"/>
                  </a:solidFill>
                </a:rPr>
                <a:t>CoC</a:t>
              </a:r>
              <a:r>
                <a:rPr lang="en-IN" sz="1400" b="1" dirty="0">
                  <a:solidFill>
                    <a:schemeClr val="accent2"/>
                  </a:solidFill>
                </a:rPr>
                <a:t>)</a:t>
              </a:r>
              <a:endParaRPr lang="en-IN" sz="1400" dirty="0">
                <a:solidFill>
                  <a:schemeClr val="accent2"/>
                </a:solidFill>
              </a:endParaRPr>
            </a:p>
            <a:p>
              <a:pPr marL="171450" indent="-171450" algn="just">
                <a:buFont typeface="Arial" panose="020B0604020202020204" pitchFamily="34" charset="0"/>
                <a:buChar char="•"/>
                <a:defRPr/>
              </a:pPr>
              <a:r>
                <a:rPr lang="en-IN" sz="1400" dirty="0">
                  <a:solidFill>
                    <a:srgbClr val="000000"/>
                  </a:solidFill>
                </a:rPr>
                <a:t>Consists of financial creditors only, excluding related parties</a:t>
              </a:r>
            </a:p>
            <a:p>
              <a:pPr marL="171450" indent="-171450" algn="just">
                <a:buFont typeface="Arial" panose="020B0604020202020204" pitchFamily="34" charset="0"/>
                <a:buChar char="•"/>
                <a:defRPr/>
              </a:pPr>
              <a:r>
                <a:rPr lang="en-IN" sz="1400" dirty="0">
                  <a:solidFill>
                    <a:srgbClr val="000000"/>
                  </a:solidFill>
                </a:rPr>
                <a:t>To approve several actions of RP</a:t>
              </a:r>
            </a:p>
          </p:txBody>
        </p:sp>
        <p:sp>
          <p:nvSpPr>
            <p:cNvPr id="12" name="Rectangle 11"/>
            <p:cNvSpPr/>
            <p:nvPr/>
          </p:nvSpPr>
          <p:spPr>
            <a:xfrm>
              <a:off x="6843714" y="4365626"/>
              <a:ext cx="3900486" cy="1169987"/>
            </a:xfrm>
            <a:prstGeom prst="rect">
              <a:avLst/>
            </a:prstGeom>
          </p:spPr>
          <p:txBody>
            <a:bodyPr wrap="square">
              <a:spAutoFit/>
            </a:bodyPr>
            <a:lstStyle/>
            <a:p>
              <a:pPr algn="just">
                <a:defRPr/>
              </a:pPr>
              <a:r>
                <a:rPr lang="en-IN" sz="1400" b="1" dirty="0">
                  <a:solidFill>
                    <a:schemeClr val="accent2"/>
                  </a:solidFill>
                </a:rPr>
                <a:t>Voting power</a:t>
              </a:r>
              <a:endParaRPr lang="en-IN" sz="1400" dirty="0">
                <a:solidFill>
                  <a:schemeClr val="accent2"/>
                </a:solidFill>
              </a:endParaRPr>
            </a:p>
            <a:p>
              <a:pPr marL="171450" indent="-171450" algn="just">
                <a:buFont typeface="Arial" panose="020B0604020202020204" pitchFamily="34" charset="0"/>
                <a:buChar char="•"/>
                <a:defRPr/>
              </a:pPr>
              <a:r>
                <a:rPr lang="en-IN" sz="1400" dirty="0">
                  <a:solidFill>
                    <a:srgbClr val="000000"/>
                  </a:solidFill>
                </a:rPr>
                <a:t>Only financial creditors have voting power in the committee in the ratio of debt owed</a:t>
              </a:r>
            </a:p>
            <a:p>
              <a:pPr marL="171450" indent="-171450" algn="just">
                <a:buFont typeface="Arial" panose="020B0604020202020204" pitchFamily="34" charset="0"/>
                <a:buChar char="•"/>
                <a:defRPr/>
              </a:pPr>
              <a:r>
                <a:rPr lang="en-IN" sz="1400" dirty="0">
                  <a:solidFill>
                    <a:srgbClr val="000000"/>
                  </a:solidFill>
                </a:rPr>
                <a:t>All decision of the committee shall be approved by 75% of financial creditors</a:t>
              </a:r>
            </a:p>
          </p:txBody>
        </p:sp>
        <p:sp>
          <p:nvSpPr>
            <p:cNvPr id="13" name="Rectangle 10"/>
            <p:cNvSpPr>
              <a:spLocks noChangeArrowheads="1"/>
            </p:cNvSpPr>
            <p:nvPr/>
          </p:nvSpPr>
          <p:spPr bwMode="auto">
            <a:xfrm>
              <a:off x="6843714" y="5519737"/>
              <a:ext cx="398874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endParaRPr lang="en-IN" altLang="en-US" sz="1400" b="1" dirty="0" smtClean="0">
                <a:solidFill>
                  <a:schemeClr val="accent2"/>
                </a:solidFill>
              </a:endParaRPr>
            </a:p>
            <a:p>
              <a:pPr algn="just"/>
              <a:r>
                <a:rPr lang="en-IN" altLang="en-US" sz="1400" b="1" dirty="0" smtClean="0">
                  <a:solidFill>
                    <a:schemeClr val="accent2"/>
                  </a:solidFill>
                </a:rPr>
                <a:t>Fast </a:t>
              </a:r>
              <a:r>
                <a:rPr lang="en-IN" altLang="en-US" sz="1400" b="1" dirty="0">
                  <a:solidFill>
                    <a:schemeClr val="accent2"/>
                  </a:solidFill>
                </a:rPr>
                <a:t>track insolvency</a:t>
              </a:r>
              <a:endParaRPr lang="en-IN" altLang="en-US" sz="1400" dirty="0">
                <a:solidFill>
                  <a:schemeClr val="accent2"/>
                </a:solidFill>
              </a:endParaRPr>
            </a:p>
            <a:p>
              <a:pPr marL="285750" indent="-285750" algn="just">
                <a:buFont typeface="Wingdings" pitchFamily="2" charset="2"/>
                <a:buChar char="§"/>
              </a:pPr>
              <a:r>
                <a:rPr lang="en-IN" altLang="en-US" sz="1400" dirty="0">
                  <a:solidFill>
                    <a:srgbClr val="000000"/>
                  </a:solidFill>
                  <a:latin typeface="+mn-lt"/>
                </a:rPr>
                <a:t>For debtors as may be notified by the central government (completed in 90 days)</a:t>
              </a:r>
            </a:p>
          </p:txBody>
        </p:sp>
      </p:grpSp>
    </p:spTree>
    <p:extLst>
      <p:ext uri="{BB962C8B-B14F-4D97-AF65-F5344CB8AC3E}">
        <p14:creationId xmlns:p14="http://schemas.microsoft.com/office/powerpoint/2010/main" val="3582008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dirty="0" smtClean="0">
                <a:latin typeface="EYInterstate Light"/>
              </a:rPr>
              <a:t>LIQUIDATION PROCESS UNDER THE CODE</a:t>
            </a:r>
            <a:endParaRPr lang="en-US" dirty="0"/>
          </a:p>
        </p:txBody>
      </p:sp>
      <p:grpSp>
        <p:nvGrpSpPr>
          <p:cNvPr id="21" name="Group 20"/>
          <p:cNvGrpSpPr/>
          <p:nvPr/>
        </p:nvGrpSpPr>
        <p:grpSpPr>
          <a:xfrm>
            <a:off x="1295400" y="1066800"/>
            <a:ext cx="9601200" cy="5486400"/>
            <a:chOff x="1295400" y="919164"/>
            <a:chExt cx="9601200" cy="5486400"/>
          </a:xfrm>
        </p:grpSpPr>
        <p:sp>
          <p:nvSpPr>
            <p:cNvPr id="4" name="Rectangle 3"/>
            <p:cNvSpPr/>
            <p:nvPr/>
          </p:nvSpPr>
          <p:spPr>
            <a:xfrm>
              <a:off x="1306513" y="993775"/>
              <a:ext cx="2955925" cy="1600200"/>
            </a:xfrm>
            <a:prstGeom prst="rect">
              <a:avLst/>
            </a:prstGeom>
          </p:spPr>
          <p:txBody>
            <a:bodyPr lIns="72000" tIns="36000" rIns="36000" bIns="36000">
              <a:spAutoFit/>
            </a:bodyPr>
            <a:lstStyle/>
            <a:p>
              <a:pPr algn="just">
                <a:defRPr/>
              </a:pPr>
              <a:r>
                <a:rPr lang="en-IN" sz="1400" b="1" dirty="0">
                  <a:solidFill>
                    <a:schemeClr val="accent2"/>
                  </a:solidFill>
                </a:rPr>
                <a:t>Liquidation order</a:t>
              </a:r>
            </a:p>
            <a:p>
              <a:pPr algn="just">
                <a:defRPr/>
              </a:pPr>
              <a:r>
                <a:rPr lang="en-IN" sz="1400" dirty="0">
                  <a:solidFill>
                    <a:srgbClr val="000000"/>
                  </a:solidFill>
                </a:rPr>
                <a:t>Liquidation order will be passed if:</a:t>
              </a:r>
            </a:p>
            <a:p>
              <a:pPr marL="171450" indent="-171450" algn="just">
                <a:buFont typeface="Arial" panose="020B0604020202020204" pitchFamily="34" charset="0"/>
                <a:buChar char="•"/>
                <a:defRPr/>
              </a:pPr>
              <a:r>
                <a:rPr lang="en-IN" sz="1400" dirty="0">
                  <a:solidFill>
                    <a:srgbClr val="000000"/>
                  </a:solidFill>
                </a:rPr>
                <a:t>CIRP ends</a:t>
              </a:r>
            </a:p>
            <a:p>
              <a:pPr marL="171450" indent="-171450" algn="just">
                <a:buFont typeface="Arial" panose="020B0604020202020204" pitchFamily="34" charset="0"/>
                <a:buChar char="•"/>
                <a:defRPr/>
              </a:pPr>
              <a:r>
                <a:rPr lang="en-IN" sz="1400" dirty="0">
                  <a:solidFill>
                    <a:srgbClr val="000000"/>
                  </a:solidFill>
                </a:rPr>
                <a:t>Plan not submitted to NCLT</a:t>
              </a:r>
            </a:p>
            <a:p>
              <a:pPr marL="171450" indent="-171450" algn="just">
                <a:buFont typeface="Arial" panose="020B0604020202020204" pitchFamily="34" charset="0"/>
                <a:buChar char="•"/>
                <a:defRPr/>
              </a:pPr>
              <a:r>
                <a:rPr lang="en-IN" sz="1400" dirty="0">
                  <a:solidFill>
                    <a:srgbClr val="000000"/>
                  </a:solidFill>
                </a:rPr>
                <a:t>Plan not approved</a:t>
              </a:r>
            </a:p>
            <a:p>
              <a:pPr marL="171450" indent="-171450" algn="just">
                <a:buFont typeface="Arial" panose="020B0604020202020204" pitchFamily="34" charset="0"/>
                <a:buChar char="•"/>
                <a:defRPr/>
              </a:pPr>
              <a:r>
                <a:rPr lang="en-IN" sz="1400" dirty="0">
                  <a:solidFill>
                    <a:srgbClr val="000000"/>
                  </a:solidFill>
                </a:rPr>
                <a:t>Decided by </a:t>
              </a:r>
              <a:r>
                <a:rPr lang="en-IN" sz="1400" dirty="0" err="1">
                  <a:solidFill>
                    <a:srgbClr val="000000"/>
                  </a:solidFill>
                </a:rPr>
                <a:t>CoC</a:t>
              </a:r>
              <a:endParaRPr lang="en-IN" sz="1400" dirty="0">
                <a:solidFill>
                  <a:srgbClr val="000000"/>
                </a:solidFill>
              </a:endParaRPr>
            </a:p>
            <a:p>
              <a:pPr marL="171450" indent="-171450" algn="just">
                <a:buFont typeface="Arial" panose="020B0604020202020204" pitchFamily="34" charset="0"/>
                <a:buChar char="•"/>
                <a:defRPr/>
              </a:pPr>
              <a:r>
                <a:rPr lang="en-IN" sz="1400" dirty="0">
                  <a:solidFill>
                    <a:srgbClr val="000000"/>
                  </a:solidFill>
                </a:rPr>
                <a:t>Plan not properly implemented</a:t>
              </a:r>
              <a:endParaRPr lang="en-IN" sz="1400" dirty="0"/>
            </a:p>
          </p:txBody>
        </p:sp>
        <p:sp>
          <p:nvSpPr>
            <p:cNvPr id="5" name="Rectangle 4"/>
            <p:cNvSpPr/>
            <p:nvPr/>
          </p:nvSpPr>
          <p:spPr>
            <a:xfrm>
              <a:off x="1295400" y="2503488"/>
              <a:ext cx="2987675" cy="2030412"/>
            </a:xfrm>
            <a:prstGeom prst="rect">
              <a:avLst/>
            </a:prstGeom>
          </p:spPr>
          <p:txBody>
            <a:bodyPr lIns="72000" tIns="36000" rIns="36000" bIns="36000">
              <a:spAutoFit/>
            </a:bodyPr>
            <a:lstStyle/>
            <a:p>
              <a:pPr algn="just">
                <a:defRPr/>
              </a:pPr>
              <a:r>
                <a:rPr lang="en-IN" sz="1400" b="1" dirty="0">
                  <a:solidFill>
                    <a:schemeClr val="accent2"/>
                  </a:solidFill>
                </a:rPr>
                <a:t>Liquidation steps</a:t>
              </a:r>
            </a:p>
            <a:p>
              <a:pPr marL="171450" indent="-171450" algn="just">
                <a:buFont typeface="Arial" panose="020B0604020202020204" pitchFamily="34" charset="0"/>
                <a:buChar char="•"/>
                <a:defRPr/>
              </a:pPr>
              <a:r>
                <a:rPr lang="en-IN" sz="1400" dirty="0">
                  <a:solidFill>
                    <a:srgbClr val="000000"/>
                  </a:solidFill>
                </a:rPr>
                <a:t>Appointment of liquidator</a:t>
              </a:r>
            </a:p>
            <a:p>
              <a:pPr marL="171450" indent="-171450" algn="just">
                <a:buFont typeface="Arial" panose="020B0604020202020204" pitchFamily="34" charset="0"/>
                <a:buChar char="•"/>
                <a:defRPr/>
              </a:pPr>
              <a:r>
                <a:rPr lang="en-IN" sz="1400" dirty="0">
                  <a:solidFill>
                    <a:srgbClr val="000000"/>
                  </a:solidFill>
                </a:rPr>
                <a:t>Formation of liquidation estate</a:t>
              </a:r>
            </a:p>
            <a:p>
              <a:pPr marL="171450" indent="-171450" algn="just">
                <a:buFont typeface="Arial" panose="020B0604020202020204" pitchFamily="34" charset="0"/>
                <a:buChar char="•"/>
                <a:defRPr/>
              </a:pPr>
              <a:r>
                <a:rPr lang="en-IN" sz="1400" dirty="0">
                  <a:solidFill>
                    <a:srgbClr val="000000"/>
                  </a:solidFill>
                </a:rPr>
                <a:t>No legal proceeding by or against the debtor</a:t>
              </a:r>
            </a:p>
            <a:p>
              <a:pPr marL="171450" indent="-171450" algn="just">
                <a:buFont typeface="Arial" panose="020B0604020202020204" pitchFamily="34" charset="0"/>
                <a:buChar char="•"/>
                <a:defRPr/>
              </a:pPr>
              <a:r>
                <a:rPr lang="en-IN" sz="1400" dirty="0">
                  <a:solidFill>
                    <a:srgbClr val="000000"/>
                  </a:solidFill>
                </a:rPr>
                <a:t>Consolidation of claims</a:t>
              </a:r>
            </a:p>
            <a:p>
              <a:pPr marL="171450" indent="-171450" algn="just">
                <a:buFont typeface="Arial" panose="020B0604020202020204" pitchFamily="34" charset="0"/>
                <a:buChar char="•"/>
                <a:defRPr/>
              </a:pPr>
              <a:r>
                <a:rPr lang="en-IN" sz="1400" dirty="0">
                  <a:solidFill>
                    <a:srgbClr val="000000"/>
                  </a:solidFill>
                </a:rPr>
                <a:t>Distribution of assets</a:t>
              </a:r>
            </a:p>
            <a:p>
              <a:pPr marL="171450" indent="-171450" algn="just">
                <a:buFont typeface="Arial" panose="020B0604020202020204" pitchFamily="34" charset="0"/>
                <a:buChar char="•"/>
                <a:defRPr/>
              </a:pPr>
              <a:r>
                <a:rPr lang="en-IN" sz="1400" dirty="0">
                  <a:solidFill>
                    <a:srgbClr val="000000"/>
                  </a:solidFill>
                </a:rPr>
                <a:t>Dissolution of debtors (to be completed within 2 years)</a:t>
              </a:r>
              <a:endParaRPr lang="en-IN" sz="1400" dirty="0"/>
            </a:p>
          </p:txBody>
        </p:sp>
        <p:sp>
          <p:nvSpPr>
            <p:cNvPr id="6" name="Rectangle 5"/>
            <p:cNvSpPr/>
            <p:nvPr/>
          </p:nvSpPr>
          <p:spPr>
            <a:xfrm>
              <a:off x="1306513" y="4427538"/>
              <a:ext cx="3051175" cy="1795462"/>
            </a:xfrm>
            <a:prstGeom prst="rect">
              <a:avLst/>
            </a:prstGeom>
          </p:spPr>
          <p:txBody>
            <a:bodyPr lIns="72000" tIns="36000" rIns="36000" bIns="36000">
              <a:spAutoFit/>
            </a:bodyPr>
            <a:lstStyle/>
            <a:p>
              <a:pPr algn="just">
                <a:defRPr/>
              </a:pPr>
              <a:r>
                <a:rPr lang="en-IN" sz="1400" b="1" dirty="0">
                  <a:solidFill>
                    <a:schemeClr val="accent2"/>
                  </a:solidFill>
                </a:rPr>
                <a:t>Liquidator</a:t>
              </a:r>
              <a:endParaRPr lang="en-IN" sz="1400" dirty="0">
                <a:solidFill>
                  <a:schemeClr val="accent2"/>
                </a:solidFill>
              </a:endParaRPr>
            </a:p>
            <a:p>
              <a:pPr algn="just">
                <a:defRPr/>
              </a:pPr>
              <a:r>
                <a:rPr lang="en-IN" sz="1400" dirty="0">
                  <a:solidFill>
                    <a:srgbClr val="000000"/>
                  </a:solidFill>
                </a:rPr>
                <a:t>Liquidator shall:</a:t>
              </a:r>
            </a:p>
            <a:p>
              <a:pPr marL="171450" indent="-171450" algn="just">
                <a:buFont typeface="Arial" panose="020B0604020202020204" pitchFamily="34" charset="0"/>
                <a:buChar char="•"/>
                <a:defRPr/>
              </a:pPr>
              <a:r>
                <a:rPr lang="en-IN" sz="1400" dirty="0">
                  <a:solidFill>
                    <a:srgbClr val="000000"/>
                  </a:solidFill>
                </a:rPr>
                <a:t>Form liquidation estate</a:t>
              </a:r>
            </a:p>
            <a:p>
              <a:pPr marL="171450" indent="-171450" algn="just">
                <a:buFont typeface="Arial" panose="020B0604020202020204" pitchFamily="34" charset="0"/>
                <a:buChar char="•"/>
                <a:defRPr/>
              </a:pPr>
              <a:r>
                <a:rPr lang="en-IN" sz="1400" dirty="0">
                  <a:solidFill>
                    <a:srgbClr val="000000"/>
                  </a:solidFill>
                </a:rPr>
                <a:t>take custody &amp; control of all assets</a:t>
              </a:r>
            </a:p>
            <a:p>
              <a:pPr marL="171450" indent="-171450" algn="just">
                <a:buFont typeface="Arial" panose="020B0604020202020204" pitchFamily="34" charset="0"/>
                <a:buChar char="•"/>
                <a:defRPr/>
              </a:pPr>
              <a:r>
                <a:rPr lang="en-IN" sz="1400" dirty="0">
                  <a:solidFill>
                    <a:srgbClr val="000000"/>
                  </a:solidFill>
                </a:rPr>
                <a:t>consolidate, verify, admit and determine value of creditors claims</a:t>
              </a:r>
            </a:p>
            <a:p>
              <a:pPr marL="171450" indent="-171450" algn="just">
                <a:buFont typeface="Arial" panose="020B0604020202020204" pitchFamily="34" charset="0"/>
                <a:buChar char="•"/>
                <a:defRPr/>
              </a:pPr>
              <a:r>
                <a:rPr lang="en-IN" sz="1400" dirty="0">
                  <a:solidFill>
                    <a:srgbClr val="000000"/>
                  </a:solidFill>
                </a:rPr>
                <a:t>Carry on the business for its beneficial liquidation</a:t>
              </a:r>
              <a:endParaRPr lang="en-IN" sz="1400" dirty="0"/>
            </a:p>
          </p:txBody>
        </p:sp>
        <p:sp>
          <p:nvSpPr>
            <p:cNvPr id="7" name="Rectangle 6"/>
            <p:cNvSpPr/>
            <p:nvPr/>
          </p:nvSpPr>
          <p:spPr>
            <a:xfrm>
              <a:off x="7694613" y="919164"/>
              <a:ext cx="3127375" cy="1385887"/>
            </a:xfrm>
            <a:prstGeom prst="rect">
              <a:avLst/>
            </a:prstGeom>
          </p:spPr>
          <p:txBody>
            <a:bodyPr lIns="72000" tIns="36000" rIns="36000" bIns="36000">
              <a:spAutoFit/>
            </a:bodyPr>
            <a:lstStyle/>
            <a:p>
              <a:pPr algn="just">
                <a:defRPr/>
              </a:pPr>
              <a:r>
                <a:rPr lang="en-IN" sz="1400" b="1" dirty="0">
                  <a:solidFill>
                    <a:schemeClr val="accent2"/>
                  </a:solidFill>
                </a:rPr>
                <a:t>Reporting</a:t>
              </a:r>
            </a:p>
            <a:p>
              <a:pPr marL="285750" indent="-285750" algn="just">
                <a:buFont typeface="Arial" panose="020B0604020202020204" pitchFamily="34" charset="0"/>
                <a:buChar char="•"/>
                <a:defRPr/>
              </a:pPr>
              <a:r>
                <a:rPr lang="en-IN" sz="1400" dirty="0">
                  <a:solidFill>
                    <a:srgbClr val="000000"/>
                  </a:solidFill>
                </a:rPr>
                <a:t>Preliminary report – within 30 days from the date of the order; </a:t>
              </a:r>
            </a:p>
            <a:p>
              <a:pPr marL="285750" indent="-285750" algn="just">
                <a:buFont typeface="Arial" panose="020B0604020202020204" pitchFamily="34" charset="0"/>
                <a:buChar char="•"/>
                <a:defRPr/>
              </a:pPr>
              <a:r>
                <a:rPr lang="en-IN" sz="1400" dirty="0">
                  <a:solidFill>
                    <a:srgbClr val="000000"/>
                  </a:solidFill>
                </a:rPr>
                <a:t>Progress report – within 15 days after end of every period of 3 months from the date of order</a:t>
              </a:r>
              <a:endParaRPr lang="en-IN" sz="1400" dirty="0"/>
            </a:p>
          </p:txBody>
        </p:sp>
        <p:sp>
          <p:nvSpPr>
            <p:cNvPr id="8" name="Rectangle 7"/>
            <p:cNvSpPr/>
            <p:nvPr/>
          </p:nvSpPr>
          <p:spPr>
            <a:xfrm>
              <a:off x="7743825" y="2230438"/>
              <a:ext cx="3152775" cy="1816100"/>
            </a:xfrm>
            <a:prstGeom prst="rect">
              <a:avLst/>
            </a:prstGeom>
          </p:spPr>
          <p:txBody>
            <a:bodyPr lIns="72000" tIns="36000" rIns="36000" bIns="36000">
              <a:spAutoFit/>
            </a:bodyPr>
            <a:lstStyle/>
            <a:p>
              <a:pPr algn="just">
                <a:defRPr/>
              </a:pPr>
              <a:r>
                <a:rPr lang="en-IN" sz="1400" b="1" dirty="0">
                  <a:solidFill>
                    <a:schemeClr val="accent2"/>
                  </a:solidFill>
                </a:rPr>
                <a:t>Insolvency and liquidation cost</a:t>
              </a:r>
            </a:p>
            <a:p>
              <a:pPr marL="171450" indent="-171450" algn="just">
                <a:buFont typeface="Arial" panose="020B0604020202020204" pitchFamily="34" charset="0"/>
                <a:buChar char="•"/>
                <a:defRPr/>
              </a:pPr>
              <a:r>
                <a:rPr lang="en-IN" sz="1400" dirty="0">
                  <a:solidFill>
                    <a:srgbClr val="000000"/>
                  </a:solidFill>
                </a:rPr>
                <a:t>Insolvency cost include interim funding, cost of running the debtor as going concern (</a:t>
              </a:r>
              <a:r>
                <a:rPr lang="en-IN" sz="1400" dirty="0" err="1">
                  <a:solidFill>
                    <a:srgbClr val="000000"/>
                  </a:solidFill>
                </a:rPr>
                <a:t>eg</a:t>
              </a:r>
              <a:r>
                <a:rPr lang="en-IN" sz="1400" dirty="0">
                  <a:solidFill>
                    <a:srgbClr val="000000"/>
                  </a:solidFill>
                </a:rPr>
                <a:t> rent or salary of employees), cost of IP </a:t>
              </a:r>
              <a:r>
                <a:rPr lang="en-IN" sz="1400" dirty="0" err="1">
                  <a:solidFill>
                    <a:srgbClr val="000000"/>
                  </a:solidFill>
                </a:rPr>
                <a:t>etc</a:t>
              </a:r>
              <a:endParaRPr lang="en-IN" sz="1400" dirty="0">
                <a:solidFill>
                  <a:srgbClr val="000000"/>
                </a:solidFill>
              </a:endParaRPr>
            </a:p>
            <a:p>
              <a:pPr marL="171450" indent="-171450" algn="just">
                <a:buFont typeface="Arial" panose="020B0604020202020204" pitchFamily="34" charset="0"/>
                <a:buChar char="•"/>
                <a:defRPr/>
              </a:pPr>
              <a:r>
                <a:rPr lang="en-IN" sz="1400" dirty="0">
                  <a:solidFill>
                    <a:srgbClr val="000000"/>
                  </a:solidFill>
                </a:rPr>
                <a:t>Liquidation cost include any cost incurred </a:t>
              </a:r>
              <a:r>
                <a:rPr lang="en-IN" sz="1400" dirty="0"/>
                <a:t>by liquidator during liquidation period</a:t>
              </a:r>
            </a:p>
          </p:txBody>
        </p:sp>
        <p:sp>
          <p:nvSpPr>
            <p:cNvPr id="9" name="Rectangle 8"/>
            <p:cNvSpPr/>
            <p:nvPr/>
          </p:nvSpPr>
          <p:spPr>
            <a:xfrm>
              <a:off x="7691437" y="3943351"/>
              <a:ext cx="3205162" cy="2462213"/>
            </a:xfrm>
            <a:prstGeom prst="rect">
              <a:avLst/>
            </a:prstGeom>
          </p:spPr>
          <p:txBody>
            <a:bodyPr lIns="72000" tIns="36000" rIns="36000" bIns="36000">
              <a:spAutoFit/>
            </a:bodyPr>
            <a:lstStyle/>
            <a:p>
              <a:pPr algn="just">
                <a:defRPr/>
              </a:pPr>
              <a:r>
                <a:rPr lang="en-IN" sz="1400" b="1" dirty="0">
                  <a:solidFill>
                    <a:schemeClr val="accent2"/>
                  </a:solidFill>
                </a:rPr>
                <a:t>Secured creditor in liquidation</a:t>
              </a:r>
            </a:p>
            <a:p>
              <a:pPr algn="just">
                <a:defRPr/>
              </a:pPr>
              <a:r>
                <a:rPr lang="en-IN" sz="1400" dirty="0"/>
                <a:t>Secured creditor has the option to:</a:t>
              </a:r>
            </a:p>
            <a:p>
              <a:pPr marL="171450" indent="-171450" algn="just">
                <a:buFont typeface="Arial" panose="020B0604020202020204" pitchFamily="34" charset="0"/>
                <a:buChar char="•"/>
                <a:defRPr/>
              </a:pPr>
              <a:r>
                <a:rPr lang="en-IN" sz="1400" dirty="0"/>
                <a:t>enforce and realise the security outside the Code, or</a:t>
              </a:r>
            </a:p>
            <a:p>
              <a:pPr marL="171450" indent="-171450" algn="just">
                <a:buFont typeface="Arial" panose="020B0604020202020204" pitchFamily="34" charset="0"/>
                <a:buChar char="•"/>
                <a:defRPr/>
              </a:pPr>
              <a:r>
                <a:rPr lang="en-IN" sz="1400" dirty="0"/>
                <a:t>relinquish its security interest and receive proceeds as defined in the priority of claim</a:t>
              </a:r>
            </a:p>
            <a:p>
              <a:pPr marL="171450" indent="-171450" algn="just">
                <a:buFont typeface="Arial" panose="020B0604020202020204" pitchFamily="34" charset="0"/>
                <a:buChar char="•"/>
                <a:defRPr/>
              </a:pPr>
              <a:r>
                <a:rPr lang="en-IN" sz="1400" dirty="0"/>
                <a:t>Distinction between rights of different class of secured creditors (first vs second charge, fixed vs floating charge) not clarified</a:t>
              </a:r>
            </a:p>
          </p:txBody>
        </p:sp>
        <p:grpSp>
          <p:nvGrpSpPr>
            <p:cNvPr id="10" name="Group 2"/>
            <p:cNvGrpSpPr>
              <a:grpSpLocks/>
            </p:cNvGrpSpPr>
            <p:nvPr/>
          </p:nvGrpSpPr>
          <p:grpSpPr bwMode="auto">
            <a:xfrm>
              <a:off x="4673600" y="1541463"/>
              <a:ext cx="2662238" cy="4706937"/>
              <a:chOff x="3191553" y="1491298"/>
              <a:chExt cx="2491340" cy="4706633"/>
            </a:xfrm>
          </p:grpSpPr>
          <p:sp>
            <p:nvSpPr>
              <p:cNvPr id="11" name="Down Arrow Callout 10"/>
              <p:cNvSpPr/>
              <p:nvPr/>
            </p:nvSpPr>
            <p:spPr>
              <a:xfrm>
                <a:off x="3198981" y="3875569"/>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Government dues (</a:t>
                </a:r>
                <a:r>
                  <a:rPr lang="en-IN" sz="1200" b="1" dirty="0" err="1">
                    <a:solidFill>
                      <a:schemeClr val="tx1"/>
                    </a:solidFill>
                    <a:latin typeface="Arial (body)"/>
                    <a:cs typeface="Arial" panose="020B0604020202020204" pitchFamily="34" charset="0"/>
                  </a:rPr>
                  <a:t>upto</a:t>
                </a:r>
                <a:r>
                  <a:rPr lang="en-IN" sz="1200" b="1" dirty="0">
                    <a:solidFill>
                      <a:schemeClr val="tx1"/>
                    </a:solidFill>
                    <a:latin typeface="Arial (body)"/>
                    <a:cs typeface="Arial" panose="020B0604020202020204" pitchFamily="34" charset="0"/>
                  </a:rPr>
                  <a:t> 2 years) and unpaid secured creditors</a:t>
                </a:r>
              </a:p>
            </p:txBody>
          </p:sp>
          <p:grpSp>
            <p:nvGrpSpPr>
              <p:cNvPr id="12" name="Group 1"/>
              <p:cNvGrpSpPr>
                <a:grpSpLocks/>
              </p:cNvGrpSpPr>
              <p:nvPr/>
            </p:nvGrpSpPr>
            <p:grpSpPr bwMode="auto">
              <a:xfrm>
                <a:off x="3191553" y="1491298"/>
                <a:ext cx="2484000" cy="4706633"/>
                <a:chOff x="3191553" y="1335433"/>
                <a:chExt cx="2484000" cy="4706633"/>
              </a:xfrm>
            </p:grpSpPr>
            <p:sp>
              <p:nvSpPr>
                <p:cNvPr id="13" name="Down Arrow Callout 12"/>
                <p:cNvSpPr/>
                <p:nvPr/>
              </p:nvSpPr>
              <p:spPr>
                <a:xfrm>
                  <a:off x="3191553" y="1335433"/>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Insolvency resolution process and liquidation costs</a:t>
                  </a:r>
                </a:p>
              </p:txBody>
            </p:sp>
            <p:sp>
              <p:nvSpPr>
                <p:cNvPr id="14" name="Down Arrow Callout 13"/>
                <p:cNvSpPr/>
                <p:nvPr/>
              </p:nvSpPr>
              <p:spPr>
                <a:xfrm>
                  <a:off x="3191553" y="1937056"/>
                  <a:ext cx="2483912" cy="576226"/>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Secured creditor &amp; workmen dues (</a:t>
                  </a:r>
                  <a:r>
                    <a:rPr lang="en-IN" sz="1200" b="1" dirty="0" err="1">
                      <a:solidFill>
                        <a:schemeClr val="tx1"/>
                      </a:solidFill>
                      <a:latin typeface="Arial (body)"/>
                      <a:cs typeface="Arial" panose="020B0604020202020204" pitchFamily="34" charset="0"/>
                    </a:rPr>
                    <a:t>upto</a:t>
                  </a:r>
                  <a:r>
                    <a:rPr lang="en-IN" sz="1200" b="1" dirty="0">
                      <a:solidFill>
                        <a:schemeClr val="tx1"/>
                      </a:solidFill>
                      <a:latin typeface="Arial (body)"/>
                      <a:cs typeface="Arial" panose="020B0604020202020204" pitchFamily="34" charset="0"/>
                    </a:rPr>
                    <a:t> 24 months)</a:t>
                  </a:r>
                </a:p>
              </p:txBody>
            </p:sp>
            <p:sp>
              <p:nvSpPr>
                <p:cNvPr id="15" name="Down Arrow Callout 14"/>
                <p:cNvSpPr/>
                <p:nvPr/>
              </p:nvSpPr>
              <p:spPr>
                <a:xfrm>
                  <a:off x="3191553" y="2538680"/>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Other employee dues (</a:t>
                  </a:r>
                  <a:r>
                    <a:rPr lang="en-IN" sz="1200" b="1" dirty="0" err="1">
                      <a:solidFill>
                        <a:schemeClr val="tx1"/>
                      </a:solidFill>
                      <a:latin typeface="Arial (body)"/>
                      <a:cs typeface="Arial" panose="020B0604020202020204" pitchFamily="34" charset="0"/>
                    </a:rPr>
                    <a:t>upto</a:t>
                  </a:r>
                  <a:r>
                    <a:rPr lang="en-IN" sz="1200" b="1" dirty="0">
                      <a:solidFill>
                        <a:schemeClr val="tx1"/>
                      </a:solidFill>
                      <a:latin typeface="Arial (body)"/>
                      <a:cs typeface="Arial" panose="020B0604020202020204" pitchFamily="34" charset="0"/>
                    </a:rPr>
                    <a:t> 12 months)</a:t>
                  </a:r>
                </a:p>
              </p:txBody>
            </p:sp>
            <p:sp>
              <p:nvSpPr>
                <p:cNvPr id="16" name="Down Arrow Callout 15"/>
                <p:cNvSpPr/>
                <p:nvPr/>
              </p:nvSpPr>
              <p:spPr>
                <a:xfrm>
                  <a:off x="3191553" y="3132367"/>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Financial debts of unsecured creditors</a:t>
                  </a:r>
                </a:p>
              </p:txBody>
            </p:sp>
            <p:sp>
              <p:nvSpPr>
                <p:cNvPr id="17" name="Down Arrow Callout 16"/>
                <p:cNvSpPr/>
                <p:nvPr/>
              </p:nvSpPr>
              <p:spPr>
                <a:xfrm>
                  <a:off x="3191553" y="4284818"/>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Any remaining debts and dues</a:t>
                  </a:r>
                </a:p>
              </p:txBody>
            </p:sp>
            <p:sp>
              <p:nvSpPr>
                <p:cNvPr id="18" name="Down Arrow Callout 17"/>
                <p:cNvSpPr/>
                <p:nvPr/>
              </p:nvSpPr>
              <p:spPr>
                <a:xfrm>
                  <a:off x="3191553" y="4868980"/>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Preference shareholders, if any</a:t>
                  </a:r>
                </a:p>
              </p:txBody>
            </p:sp>
            <p:sp>
              <p:nvSpPr>
                <p:cNvPr id="19" name="Down Arrow Callout 18"/>
                <p:cNvSpPr/>
                <p:nvPr/>
              </p:nvSpPr>
              <p:spPr>
                <a:xfrm>
                  <a:off x="3191553" y="5465841"/>
                  <a:ext cx="2483912" cy="576225"/>
                </a:xfrm>
                <a:prstGeom prst="downArrowCallout">
                  <a:avLst/>
                </a:prstGeom>
                <a:solidFill>
                  <a:schemeClr val="accent3">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200" b="1" dirty="0">
                      <a:solidFill>
                        <a:schemeClr val="tx1"/>
                      </a:solidFill>
                      <a:latin typeface="Arial (body)"/>
                      <a:cs typeface="Arial" panose="020B0604020202020204" pitchFamily="34" charset="0"/>
                    </a:rPr>
                    <a:t>Equity shareholders or partners, as the case may be</a:t>
                  </a:r>
                </a:p>
              </p:txBody>
            </p:sp>
          </p:grpSp>
        </p:grpSp>
        <p:sp>
          <p:nvSpPr>
            <p:cNvPr id="20" name="Rectangle 19"/>
            <p:cNvSpPr/>
            <p:nvPr/>
          </p:nvSpPr>
          <p:spPr>
            <a:xfrm>
              <a:off x="4621213" y="1006475"/>
              <a:ext cx="2781300" cy="365125"/>
            </a:xfrm>
            <a:prstGeom prst="rect">
              <a:avLst/>
            </a:prstGeom>
            <a:solidFill>
              <a:schemeClr val="accent2">
                <a:lumMod val="40000"/>
                <a:lumOff val="6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IN" sz="1400" b="1" dirty="0">
                  <a:solidFill>
                    <a:schemeClr val="tx1"/>
                  </a:solidFill>
                  <a:latin typeface="Arial (body)"/>
                  <a:cs typeface="Arial" panose="020B0604020202020204" pitchFamily="34" charset="0"/>
                </a:rPr>
                <a:t>Priority Waterfall of claims</a:t>
              </a:r>
            </a:p>
          </p:txBody>
        </p:sp>
      </p:grpSp>
    </p:spTree>
    <p:extLst>
      <p:ext uri="{BB962C8B-B14F-4D97-AF65-F5344CB8AC3E}">
        <p14:creationId xmlns:p14="http://schemas.microsoft.com/office/powerpoint/2010/main" val="3654039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666</TotalTime>
  <Words>2935</Words>
  <Application>Microsoft Office PowerPoint</Application>
  <PresentationFormat>Custom</PresentationFormat>
  <Paragraphs>312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Executive</vt:lpstr>
      <vt:lpstr>Insolvency &amp; Bankruptcy Code, 2016 Gateway of Professional Opportunities     for CMAs</vt:lpstr>
      <vt:lpstr>KEY FACETS</vt:lpstr>
      <vt:lpstr>EARLIER INSOLVENCY REGIMES IN INDIA</vt:lpstr>
      <vt:lpstr>BENEFITS OF THIS CODE</vt:lpstr>
      <vt:lpstr>Application</vt:lpstr>
      <vt:lpstr>Why is the code an imperative today</vt:lpstr>
      <vt:lpstr>INSOLVENCY AND BANKRUPTCY CODE ECOSYSTEM</vt:lpstr>
      <vt:lpstr>   CORPORATE INSOLVENCY RESOLUTION PROCESS (CIRP) UNDER THE CODE</vt:lpstr>
      <vt:lpstr>LIQUIDATION PROCESS UNDER THE CODE</vt:lpstr>
      <vt:lpstr>OPPORTUNITIES FOR CMAS</vt:lpstr>
      <vt:lpstr>MARKET OPPORTUNITY</vt:lpstr>
      <vt:lpstr>WHY BECOME AN INSOLVENCY PRACTITIONER?</vt:lpstr>
      <vt:lpstr>WHAT MAKES A GOOD INSOLVENCY PROFESSIONALS? </vt:lpstr>
      <vt:lpstr>WHAT ARE THE TOP  CHARACTERISTICS OF PROFESSIONALS IN INSOLVENCY PRACTICE?</vt:lpstr>
      <vt:lpstr>WHAT ARE THE TOP 10 CHARACTERISTICS OF PROFESSIONALS IN INSOLVENCY PRACTICE?</vt:lpstr>
      <vt:lpstr>WHAT ARE THE TOP 10 CHARACTERISTICS OF PROFESSIONALS IN INSOLVENCY PRACTICE?</vt:lpstr>
      <vt:lpstr>OPPORTUNITIES AVAILABLE UNDER IBC-2016</vt:lpstr>
      <vt:lpstr> ROLES AND RESPONSIBILITIES OF INTERIM RESOLUTION PROFESSIONAL</vt:lpstr>
      <vt:lpstr>ROLES AND RESPONSIBILITIES OF RESOLUTION PROFESSIONAL</vt:lpstr>
      <vt:lpstr>ROLES AND RESPONSIBILITIES OF LIQUIDATOR</vt:lpstr>
      <vt:lpstr>ROLE AS A VALUER</vt:lpstr>
      <vt:lpstr>SCOPE FOR OTHER ROLES UNDER IBC FOR   C M As </vt:lpstr>
      <vt:lpstr>SCOPE FOR OTHER ROLES UNDER IBC FOR CMAs </vt:lpstr>
      <vt:lpstr>SCOPE FOR OTHER ROLES UNDER IBC FOR CMAs </vt:lpstr>
      <vt:lpstr>THE CHALLENGES</vt:lpstr>
      <vt:lpstr>THE CHALLENGES</vt:lpstr>
      <vt:lpstr>       HOW CMAS FIT IN….OUR STRENGTHS</vt:lpstr>
      <vt:lpstr>IPA  Institute of Cost Accountants of India</vt:lpstr>
      <vt:lpstr>Eligible Criteria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Insolvency &amp; bankruptcy code, 2016 - Professional  Opportunities for CMAs</dc:title>
  <dc:creator>Manish</dc:creator>
  <cp:lastModifiedBy>Hp</cp:lastModifiedBy>
  <cp:revision>56</cp:revision>
  <dcterms:created xsi:type="dcterms:W3CDTF">2018-07-24T11:38:25Z</dcterms:created>
  <dcterms:modified xsi:type="dcterms:W3CDTF">2018-07-30T09:21:46Z</dcterms:modified>
</cp:coreProperties>
</file>